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ans" charset="1" panose="00000000000000000000"/>
      <p:regular r:id="rId19"/>
    </p:embeddedFont>
    <p:embeddedFont>
      <p:font typeface="Inter" charset="1" panose="020B0502030000000004"/>
      <p:regular r:id="rId20"/>
    </p:embeddedFont>
    <p:embeddedFont>
      <p:font typeface="Inter Bold" charset="1" panose="020B0802030000000004"/>
      <p:regular r:id="rId22"/>
    </p:embeddedFont>
    <p:embeddedFont>
      <p:font typeface="Montserrat Bold" charset="1" panose="00000800000000000000"/>
      <p:regular r:id="rId30"/>
    </p:embeddedFont>
    <p:embeddedFont>
      <p:font typeface="Arimo" charset="1" panose="020B06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fonts/font22.fntdata" Type="http://schemas.openxmlformats.org/officeDocument/2006/relationships/font"/><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50237" y="3183731"/>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Benford's Law Analysis of Crude Oil Dataset</a:t>
              </a:r>
            </a:p>
          </p:txBody>
        </p:sp>
      </p:grpSp>
      <p:grpSp>
        <p:nvGrpSpPr>
          <p:cNvPr name="Group 10" id="10"/>
          <p:cNvGrpSpPr/>
          <p:nvPr/>
        </p:nvGrpSpPr>
        <p:grpSpPr>
          <a:xfrm rot="0">
            <a:off x="7850237" y="5380881"/>
            <a:ext cx="9445526" cy="2709130"/>
            <a:chOff x="0" y="0"/>
            <a:chExt cx="12594035" cy="3612173"/>
          </a:xfrm>
        </p:grpSpPr>
        <p:sp>
          <p:nvSpPr>
            <p:cNvPr name="Freeform 11" id="11"/>
            <p:cNvSpPr/>
            <p:nvPr/>
          </p:nvSpPr>
          <p:spPr>
            <a:xfrm flipH="false" flipV="false" rot="0">
              <a:off x="0" y="0"/>
              <a:ext cx="12594035" cy="3612173"/>
            </a:xfrm>
            <a:custGeom>
              <a:avLst/>
              <a:gdLst/>
              <a:ahLst/>
              <a:cxnLst/>
              <a:rect r="r" b="b" t="t" l="l"/>
              <a:pathLst>
                <a:path h="3612173" w="12594035">
                  <a:moveTo>
                    <a:pt x="0" y="0"/>
                  </a:moveTo>
                  <a:lnTo>
                    <a:pt x="12594035" y="0"/>
                  </a:lnTo>
                  <a:lnTo>
                    <a:pt x="12594035" y="3612173"/>
                  </a:lnTo>
                  <a:lnTo>
                    <a:pt x="0" y="3612173"/>
                  </a:lnTo>
                  <a:close/>
                </a:path>
              </a:pathLst>
            </a:custGeom>
            <a:solidFill>
              <a:srgbClr val="000000">
                <a:alpha val="0"/>
              </a:srgbClr>
            </a:solidFill>
          </p:spPr>
        </p:sp>
        <p:sp>
          <p:nvSpPr>
            <p:cNvPr name="TextBox 12" id="12"/>
            <p:cNvSpPr txBox="true"/>
            <p:nvPr/>
          </p:nvSpPr>
          <p:spPr>
            <a:xfrm>
              <a:off x="0" y="-85725"/>
              <a:ext cx="12594035" cy="3697898"/>
            </a:xfrm>
            <a:prstGeom prst="rect">
              <a:avLst/>
            </a:prstGeom>
          </p:spPr>
          <p:txBody>
            <a:bodyPr anchor="t" rtlCol="false" tIns="0" lIns="0" bIns="0" rIns="0"/>
            <a:lstStyle/>
            <a:p>
              <a:pPr algn="l">
                <a:lnSpc>
                  <a:spcPts val="3561"/>
                </a:lnSpc>
              </a:pPr>
              <a:r>
                <a:rPr lang="en-US" sz="2187">
                  <a:solidFill>
                    <a:srgbClr val="161613"/>
                  </a:solidFill>
                  <a:latin typeface="Inter"/>
                  <a:ea typeface="Inter"/>
                  <a:cs typeface="Inter"/>
                  <a:sym typeface="Inter"/>
                </a:rPr>
                <a:t>Team Members:</a:t>
              </a:r>
            </a:p>
            <a:p>
              <a:pPr algn="l">
                <a:lnSpc>
                  <a:spcPts val="3561"/>
                </a:lnSpc>
              </a:pPr>
              <a:r>
                <a:rPr lang="en-US" sz="2187">
                  <a:solidFill>
                    <a:srgbClr val="161613"/>
                  </a:solidFill>
                  <a:latin typeface="Inter"/>
                  <a:ea typeface="Inter"/>
                  <a:cs typeface="Inter"/>
                  <a:sym typeface="Inter"/>
                </a:rPr>
                <a:t>1.</a:t>
              </a:r>
              <a:r>
                <a:rPr lang="en-US" sz="2187">
                  <a:solidFill>
                    <a:srgbClr val="161613"/>
                  </a:solidFill>
                  <a:latin typeface="Inter"/>
                  <a:ea typeface="Inter"/>
                  <a:cs typeface="Inter"/>
                  <a:sym typeface="Inter"/>
                </a:rPr>
                <a:t>Angelo Nelson– Data Preparation &amp; Core Logic</a:t>
              </a:r>
            </a:p>
            <a:p>
              <a:pPr algn="l">
                <a:lnSpc>
                  <a:spcPts val="3561"/>
                </a:lnSpc>
              </a:pPr>
              <a:r>
                <a:rPr lang="en-US" sz="2187">
                  <a:solidFill>
                    <a:srgbClr val="161613"/>
                  </a:solidFill>
                  <a:latin typeface="Inter"/>
                  <a:ea typeface="Inter"/>
                  <a:cs typeface="Inter"/>
                  <a:sym typeface="Inter"/>
                </a:rPr>
                <a:t>2.Deepesh Dey– Data Analysis &amp; Interpretation</a:t>
              </a:r>
            </a:p>
            <a:p>
              <a:pPr algn="l">
                <a:lnSpc>
                  <a:spcPts val="3561"/>
                </a:lnSpc>
              </a:pPr>
              <a:r>
                <a:rPr lang="en-US" sz="2187">
                  <a:solidFill>
                    <a:srgbClr val="161613"/>
                  </a:solidFill>
                  <a:latin typeface="Inter"/>
                  <a:ea typeface="Inter"/>
                  <a:cs typeface="Inter"/>
                  <a:sym typeface="Inter"/>
                </a:rPr>
                <a:t>3.Rohit Nair P – Research &amp; Reporting</a:t>
              </a:r>
            </a:p>
            <a:p>
              <a:pPr algn="l">
                <a:lnSpc>
                  <a:spcPts val="3561"/>
                </a:lnSpc>
              </a:pPr>
              <a:r>
                <a:rPr lang="en-US" sz="2187">
                  <a:solidFill>
                    <a:srgbClr val="161613"/>
                  </a:solidFill>
                  <a:latin typeface="Inter"/>
                  <a:ea typeface="Inter"/>
                  <a:cs typeface="Inter"/>
                  <a:sym typeface="Inter"/>
                </a:rPr>
                <a:t>4.Sanket Jha – Presentation &amp; Communication</a:t>
              </a:r>
            </a:p>
            <a:p>
              <a:pPr algn="l">
                <a:lnSpc>
                  <a:spcPts val="3562"/>
                </a:lnSpc>
              </a:pPr>
            </a:p>
          </p:txBody>
        </p:sp>
      </p:grpSp>
      <p:grpSp>
        <p:nvGrpSpPr>
          <p:cNvPr name="Group 13" id="13"/>
          <p:cNvGrpSpPr/>
          <p:nvPr/>
        </p:nvGrpSpPr>
        <p:grpSpPr>
          <a:xfrm rot="0">
            <a:off x="7845475" y="6623447"/>
            <a:ext cx="463154" cy="463154"/>
            <a:chOff x="0" y="0"/>
            <a:chExt cx="617538" cy="617538"/>
          </a:xfrm>
        </p:grpSpPr>
        <p:sp>
          <p:nvSpPr>
            <p:cNvPr name="Freeform 14" id="14"/>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Freeform 15" id="15"/>
          <p:cNvSpPr/>
          <p:nvPr/>
        </p:nvSpPr>
        <p:spPr>
          <a:xfrm flipH="false" flipV="false" rot="0">
            <a:off x="-149305" y="0"/>
            <a:ext cx="7007305" cy="10287000"/>
          </a:xfrm>
          <a:custGeom>
            <a:avLst/>
            <a:gdLst/>
            <a:ahLst/>
            <a:cxnLst/>
            <a:rect r="r" b="b" t="t" l="l"/>
            <a:pathLst>
              <a:path h="10287000" w="7007305">
                <a:moveTo>
                  <a:pt x="0" y="0"/>
                </a:moveTo>
                <a:lnTo>
                  <a:pt x="7007305" y="0"/>
                </a:lnTo>
                <a:lnTo>
                  <a:pt x="7007305" y="10287000"/>
                </a:lnTo>
                <a:lnTo>
                  <a:pt x="0" y="10287000"/>
                </a:lnTo>
                <a:lnTo>
                  <a:pt x="0" y="0"/>
                </a:lnTo>
                <a:close/>
              </a:path>
            </a:pathLst>
          </a:custGeom>
          <a:blipFill>
            <a:blip r:embed="rId4"/>
            <a:stretch>
              <a:fillRect l="-2306" t="0" r="-2306"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4" id="4"/>
          <p:cNvGrpSpPr/>
          <p:nvPr/>
        </p:nvGrpSpPr>
        <p:grpSpPr>
          <a:xfrm rot="0">
            <a:off x="3697668" y="1439623"/>
            <a:ext cx="16569065" cy="2269472"/>
            <a:chOff x="0" y="0"/>
            <a:chExt cx="9450983" cy="1294505"/>
          </a:xfrm>
        </p:grpSpPr>
        <p:sp>
          <p:nvSpPr>
            <p:cNvPr name="Freeform 5" id="5"/>
            <p:cNvSpPr/>
            <p:nvPr/>
          </p:nvSpPr>
          <p:spPr>
            <a:xfrm flipH="false" flipV="false" rot="0">
              <a:off x="0" y="0"/>
              <a:ext cx="9450984" cy="1294505"/>
            </a:xfrm>
            <a:custGeom>
              <a:avLst/>
              <a:gdLst/>
              <a:ahLst/>
              <a:cxnLst/>
              <a:rect r="r" b="b" t="t" l="l"/>
              <a:pathLst>
                <a:path h="1294505" w="9450984">
                  <a:moveTo>
                    <a:pt x="0" y="0"/>
                  </a:moveTo>
                  <a:lnTo>
                    <a:pt x="9450984" y="0"/>
                  </a:lnTo>
                  <a:lnTo>
                    <a:pt x="9450984" y="1294505"/>
                  </a:lnTo>
                  <a:lnTo>
                    <a:pt x="0" y="1294505"/>
                  </a:lnTo>
                  <a:close/>
                </a:path>
              </a:pathLst>
            </a:custGeom>
            <a:solidFill>
              <a:srgbClr val="000000">
                <a:alpha val="0"/>
              </a:srgbClr>
            </a:solidFill>
          </p:spPr>
        </p:sp>
        <p:sp>
          <p:nvSpPr>
            <p:cNvPr name="TextBox 6" id="6"/>
            <p:cNvSpPr txBox="true"/>
            <p:nvPr/>
          </p:nvSpPr>
          <p:spPr>
            <a:xfrm>
              <a:off x="0" y="-57150"/>
              <a:ext cx="9450983" cy="1351655"/>
            </a:xfrm>
            <a:prstGeom prst="rect">
              <a:avLst/>
            </a:prstGeom>
          </p:spPr>
          <p:txBody>
            <a:bodyPr anchor="t" rtlCol="false" tIns="0" lIns="0" bIns="0" rIns="0"/>
            <a:lstStyle/>
            <a:p>
              <a:pPr algn="l">
                <a:lnSpc>
                  <a:spcPts val="14169"/>
                </a:lnSpc>
              </a:pPr>
              <a:r>
                <a:rPr lang="en-US" sz="11361" b="true">
                  <a:solidFill>
                    <a:srgbClr val="151617"/>
                  </a:solidFill>
                  <a:latin typeface="Montserrat Bold"/>
                  <a:ea typeface="Montserrat Bold"/>
                  <a:cs typeface="Montserrat Bold"/>
                  <a:sym typeface="Montserrat Bold"/>
                </a:rPr>
                <a:t>Thank You </a:t>
              </a:r>
              <a:r>
                <a:rPr lang="en-US" sz="11361" b="true">
                  <a:solidFill>
                    <a:srgbClr val="000000"/>
                  </a:solidFill>
                  <a:latin typeface="Montserrat Bold"/>
                  <a:ea typeface="Montserrat Bold"/>
                  <a:cs typeface="Montserrat Bold"/>
                  <a:sym typeface="Montserrat Bold"/>
                </a:rPr>
                <a:t>🙏</a:t>
              </a:r>
            </a:p>
          </p:txBody>
        </p:sp>
      </p:grpSp>
      <p:grpSp>
        <p:nvGrpSpPr>
          <p:cNvPr name="Group 7" id="7"/>
          <p:cNvGrpSpPr/>
          <p:nvPr/>
        </p:nvGrpSpPr>
        <p:grpSpPr>
          <a:xfrm rot="0">
            <a:off x="2821037" y="4804470"/>
            <a:ext cx="14474726" cy="630763"/>
            <a:chOff x="0" y="0"/>
            <a:chExt cx="19299635" cy="841017"/>
          </a:xfrm>
        </p:grpSpPr>
        <p:sp>
          <p:nvSpPr>
            <p:cNvPr name="Freeform 8" id="8"/>
            <p:cNvSpPr/>
            <p:nvPr/>
          </p:nvSpPr>
          <p:spPr>
            <a:xfrm flipH="false" flipV="false" rot="0">
              <a:off x="0" y="0"/>
              <a:ext cx="19299634" cy="841017"/>
            </a:xfrm>
            <a:custGeom>
              <a:avLst/>
              <a:gdLst/>
              <a:ahLst/>
              <a:cxnLst/>
              <a:rect r="r" b="b" t="t" l="l"/>
              <a:pathLst>
                <a:path h="841017" w="19299634">
                  <a:moveTo>
                    <a:pt x="0" y="0"/>
                  </a:moveTo>
                  <a:lnTo>
                    <a:pt x="19299634" y="0"/>
                  </a:lnTo>
                  <a:lnTo>
                    <a:pt x="19299634" y="841017"/>
                  </a:lnTo>
                  <a:lnTo>
                    <a:pt x="0" y="841017"/>
                  </a:lnTo>
                  <a:close/>
                </a:path>
              </a:pathLst>
            </a:custGeom>
            <a:solidFill>
              <a:srgbClr val="000000">
                <a:alpha val="0"/>
              </a:srgbClr>
            </a:solidFill>
          </p:spPr>
        </p:sp>
        <p:sp>
          <p:nvSpPr>
            <p:cNvPr name="TextBox 9" id="9"/>
            <p:cNvSpPr txBox="true"/>
            <p:nvPr/>
          </p:nvSpPr>
          <p:spPr>
            <a:xfrm>
              <a:off x="0" y="-152400"/>
              <a:ext cx="19299635" cy="993417"/>
            </a:xfrm>
            <a:prstGeom prst="rect">
              <a:avLst/>
            </a:prstGeom>
          </p:spPr>
          <p:txBody>
            <a:bodyPr anchor="t" rtlCol="false" tIns="0" lIns="0" bIns="0" rIns="0"/>
            <a:lstStyle/>
            <a:p>
              <a:pPr algn="l">
                <a:lnSpc>
                  <a:spcPts val="5028"/>
                </a:lnSpc>
              </a:pPr>
              <a:r>
                <a:rPr lang="en-US" sz="3087">
                  <a:solidFill>
                    <a:srgbClr val="151617"/>
                  </a:solidFill>
                  <a:latin typeface="Arimo"/>
                  <a:ea typeface="Arimo"/>
                  <a:cs typeface="Arimo"/>
                  <a:sym typeface="Arimo"/>
                </a:rPr>
                <a:t>Thank you for your time and attention!</a:t>
              </a:r>
            </a:p>
          </p:txBody>
        </p:sp>
      </p:grpSp>
      <p:grpSp>
        <p:nvGrpSpPr>
          <p:cNvPr name="Group 10" id="10"/>
          <p:cNvGrpSpPr/>
          <p:nvPr/>
        </p:nvGrpSpPr>
        <p:grpSpPr>
          <a:xfrm rot="0">
            <a:off x="2821037" y="6349604"/>
            <a:ext cx="14474726" cy="630763"/>
            <a:chOff x="0" y="0"/>
            <a:chExt cx="19299635" cy="841017"/>
          </a:xfrm>
        </p:grpSpPr>
        <p:sp>
          <p:nvSpPr>
            <p:cNvPr name="Freeform 11" id="11"/>
            <p:cNvSpPr/>
            <p:nvPr/>
          </p:nvSpPr>
          <p:spPr>
            <a:xfrm flipH="false" flipV="false" rot="0">
              <a:off x="0" y="0"/>
              <a:ext cx="19299634" cy="841017"/>
            </a:xfrm>
            <a:custGeom>
              <a:avLst/>
              <a:gdLst/>
              <a:ahLst/>
              <a:cxnLst/>
              <a:rect r="r" b="b" t="t" l="l"/>
              <a:pathLst>
                <a:path h="841017" w="19299634">
                  <a:moveTo>
                    <a:pt x="0" y="0"/>
                  </a:moveTo>
                  <a:lnTo>
                    <a:pt x="19299634" y="0"/>
                  </a:lnTo>
                  <a:lnTo>
                    <a:pt x="19299634" y="841017"/>
                  </a:lnTo>
                  <a:lnTo>
                    <a:pt x="0" y="841017"/>
                  </a:lnTo>
                  <a:close/>
                </a:path>
              </a:pathLst>
            </a:custGeom>
            <a:solidFill>
              <a:srgbClr val="000000">
                <a:alpha val="0"/>
              </a:srgbClr>
            </a:solidFill>
          </p:spPr>
        </p:sp>
        <p:sp>
          <p:nvSpPr>
            <p:cNvPr name="TextBox 12" id="12"/>
            <p:cNvSpPr txBox="true"/>
            <p:nvPr/>
          </p:nvSpPr>
          <p:spPr>
            <a:xfrm>
              <a:off x="0" y="-152400"/>
              <a:ext cx="19299635" cy="993417"/>
            </a:xfrm>
            <a:prstGeom prst="rect">
              <a:avLst/>
            </a:prstGeom>
          </p:spPr>
          <p:txBody>
            <a:bodyPr anchor="t" rtlCol="false" tIns="0" lIns="0" bIns="0" rIns="0"/>
            <a:lstStyle/>
            <a:p>
              <a:pPr algn="l">
                <a:lnSpc>
                  <a:spcPts val="5028"/>
                </a:lnSpc>
              </a:pPr>
              <a:r>
                <a:rPr lang="en-US" sz="3087">
                  <a:solidFill>
                    <a:srgbClr val="151617"/>
                  </a:solidFill>
                  <a:latin typeface="Arimo"/>
                  <a:ea typeface="Arimo"/>
                  <a:cs typeface="Arimo"/>
                  <a:sym typeface="Arimo"/>
                </a:rPr>
                <a:t>Presented by Team  ZERO – Newton School of Technology</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861311" y="577347"/>
            <a:ext cx="9445526" cy="1771947"/>
            <a:chOff x="0" y="0"/>
            <a:chExt cx="12594035" cy="2362597"/>
          </a:xfrm>
        </p:grpSpPr>
        <p:sp>
          <p:nvSpPr>
            <p:cNvPr name="Freeform 9" id="9"/>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10" id="10"/>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Introduction to Benford's Law</a:t>
              </a:r>
            </a:p>
          </p:txBody>
        </p:sp>
      </p:grpSp>
      <p:grpSp>
        <p:nvGrpSpPr>
          <p:cNvPr name="Group 11" id="11"/>
          <p:cNvGrpSpPr/>
          <p:nvPr/>
        </p:nvGrpSpPr>
        <p:grpSpPr>
          <a:xfrm rot="0">
            <a:off x="1782706" y="3056085"/>
            <a:ext cx="8524131" cy="5842855"/>
            <a:chOff x="0" y="0"/>
            <a:chExt cx="11365508" cy="7790473"/>
          </a:xfrm>
        </p:grpSpPr>
        <p:sp>
          <p:nvSpPr>
            <p:cNvPr name="Freeform 12" id="12"/>
            <p:cNvSpPr/>
            <p:nvPr/>
          </p:nvSpPr>
          <p:spPr>
            <a:xfrm flipH="false" flipV="false" rot="0">
              <a:off x="0" y="0"/>
              <a:ext cx="11365509" cy="7790473"/>
            </a:xfrm>
            <a:custGeom>
              <a:avLst/>
              <a:gdLst/>
              <a:ahLst/>
              <a:cxnLst/>
              <a:rect r="r" b="b" t="t" l="l"/>
              <a:pathLst>
                <a:path h="7790473" w="11365509">
                  <a:moveTo>
                    <a:pt x="0" y="0"/>
                  </a:moveTo>
                  <a:lnTo>
                    <a:pt x="11365509" y="0"/>
                  </a:lnTo>
                  <a:lnTo>
                    <a:pt x="11365509" y="7790473"/>
                  </a:lnTo>
                  <a:lnTo>
                    <a:pt x="0" y="7790473"/>
                  </a:lnTo>
                  <a:close/>
                </a:path>
              </a:pathLst>
            </a:custGeom>
            <a:solidFill>
              <a:srgbClr val="000000">
                <a:alpha val="0"/>
              </a:srgbClr>
            </a:solidFill>
          </p:spPr>
        </p:sp>
        <p:sp>
          <p:nvSpPr>
            <p:cNvPr name="TextBox 13" id="13"/>
            <p:cNvSpPr txBox="true"/>
            <p:nvPr/>
          </p:nvSpPr>
          <p:spPr>
            <a:xfrm>
              <a:off x="0" y="-85725"/>
              <a:ext cx="11365508" cy="7876198"/>
            </a:xfrm>
            <a:prstGeom prst="rect">
              <a:avLst/>
            </a:prstGeom>
          </p:spPr>
          <p:txBody>
            <a:bodyPr anchor="t" rtlCol="false" tIns="0" lIns="0" bIns="0" rIns="0"/>
            <a:lstStyle/>
            <a:p>
              <a:pPr algn="l">
                <a:lnSpc>
                  <a:spcPts val="3561"/>
                </a:lnSpc>
              </a:pPr>
              <a:r>
                <a:rPr lang="en-US" sz="2187" b="true">
                  <a:solidFill>
                    <a:srgbClr val="161613"/>
                  </a:solidFill>
                  <a:latin typeface="Inter Bold"/>
                  <a:ea typeface="Inter Bold"/>
                  <a:cs typeface="Inter Bold"/>
                  <a:sym typeface="Inter Bold"/>
                </a:rPr>
                <a:t>Definition</a:t>
              </a:r>
            </a:p>
            <a:p>
              <a:pPr algn="l">
                <a:lnSpc>
                  <a:spcPts val="3561"/>
                </a:lnSpc>
              </a:pPr>
              <a:r>
                <a:rPr lang="en-US" sz="2187">
                  <a:solidFill>
                    <a:srgbClr val="161613"/>
                  </a:solidFill>
                  <a:latin typeface="Inter"/>
                  <a:ea typeface="Inter"/>
                  <a:cs typeface="Inter"/>
                  <a:sym typeface="Inter"/>
                </a:rPr>
                <a:t>Frequency distribution of first digits in data</a:t>
              </a:r>
            </a:p>
            <a:p>
              <a:pPr algn="l">
                <a:lnSpc>
                  <a:spcPts val="3561"/>
                </a:lnSpc>
              </a:pPr>
            </a:p>
            <a:p>
              <a:pPr algn="l">
                <a:lnSpc>
                  <a:spcPts val="3561"/>
                </a:lnSpc>
              </a:pPr>
              <a:r>
                <a:rPr lang="en-US" sz="2187">
                  <a:solidFill>
                    <a:srgbClr val="161613"/>
                  </a:solidFill>
                  <a:latin typeface="Inter"/>
                  <a:ea typeface="Inter"/>
                  <a:cs typeface="Inter"/>
                  <a:sym typeface="Inter"/>
                </a:rPr>
                <a:t>P(d) = log₁₀(1 + 1/d)</a:t>
              </a:r>
            </a:p>
            <a:p>
              <a:pPr algn="l">
                <a:lnSpc>
                  <a:spcPts val="3561"/>
                </a:lnSpc>
              </a:pPr>
            </a:p>
            <a:p>
              <a:pPr algn="l">
                <a:lnSpc>
                  <a:spcPts val="3561"/>
                </a:lnSpc>
              </a:pPr>
              <a:r>
                <a:rPr lang="en-US" sz="2187">
                  <a:solidFill>
                    <a:srgbClr val="161613"/>
                  </a:solidFill>
                  <a:latin typeface="Inter"/>
                  <a:ea typeface="Inter"/>
                  <a:cs typeface="Inter"/>
                  <a:sym typeface="Inter"/>
                </a:rPr>
                <a:t>Applications</a:t>
              </a:r>
            </a:p>
            <a:p>
              <a:pPr algn="l">
                <a:lnSpc>
                  <a:spcPts val="3561"/>
                </a:lnSpc>
              </a:pPr>
              <a:r>
                <a:rPr lang="en-US" sz="2187">
                  <a:solidFill>
                    <a:srgbClr val="161613"/>
                  </a:solidFill>
                  <a:latin typeface="Inter"/>
                  <a:ea typeface="Inter"/>
                  <a:cs typeface="Inter"/>
                  <a:sym typeface="Inter"/>
                </a:rPr>
                <a:t>Fraud detection</a:t>
              </a:r>
            </a:p>
            <a:p>
              <a:pPr algn="l">
                <a:lnSpc>
                  <a:spcPts val="3561"/>
                </a:lnSpc>
              </a:pPr>
              <a:r>
                <a:rPr lang="en-US" sz="2187">
                  <a:solidFill>
                    <a:srgbClr val="161613"/>
                  </a:solidFill>
                  <a:latin typeface="Inter"/>
                  <a:ea typeface="Inter"/>
                  <a:cs typeface="Inter"/>
                  <a:sym typeface="Inter"/>
                </a:rPr>
                <a:t>Auditing</a:t>
              </a:r>
            </a:p>
            <a:p>
              <a:pPr algn="l">
                <a:lnSpc>
                  <a:spcPts val="3561"/>
                </a:lnSpc>
              </a:pPr>
              <a:r>
                <a:rPr lang="en-US" sz="2187">
                  <a:solidFill>
                    <a:srgbClr val="161613"/>
                  </a:solidFill>
                  <a:latin typeface="Inter"/>
                  <a:ea typeface="Inter"/>
                  <a:cs typeface="Inter"/>
                  <a:sym typeface="Inter"/>
                </a:rPr>
                <a:t>Anomaly checking</a:t>
              </a:r>
            </a:p>
            <a:p>
              <a:pPr algn="l">
                <a:lnSpc>
                  <a:spcPts val="3561"/>
                </a:lnSpc>
              </a:pPr>
            </a:p>
            <a:p>
              <a:pPr algn="l">
                <a:lnSpc>
                  <a:spcPts val="3561"/>
                </a:lnSpc>
              </a:pPr>
              <a:r>
                <a:rPr lang="en-US" sz="2187">
                  <a:solidFill>
                    <a:srgbClr val="161613"/>
                  </a:solidFill>
                  <a:latin typeface="Inter"/>
                  <a:ea typeface="Inter"/>
                  <a:cs typeface="Inter"/>
                  <a:sym typeface="Inter"/>
                </a:rPr>
                <a:t>Digit Occurrence</a:t>
              </a:r>
            </a:p>
            <a:p>
              <a:pPr algn="l">
                <a:lnSpc>
                  <a:spcPts val="3561"/>
                </a:lnSpc>
              </a:pPr>
              <a:r>
                <a:rPr lang="en-US" sz="2187">
                  <a:solidFill>
                    <a:srgbClr val="161613"/>
                  </a:solidFill>
                  <a:latin typeface="Inter"/>
                  <a:ea typeface="Inter"/>
                  <a:cs typeface="Inter"/>
                  <a:sym typeface="Inter"/>
                </a:rPr>
                <a:t>Lower digits appear more frequently</a:t>
              </a:r>
            </a:p>
            <a:p>
              <a:pPr algn="l">
                <a:lnSpc>
                  <a:spcPts val="3562"/>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7850237" y="2712392"/>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19050"/>
              <a:ext cx="9450983" cy="1200348"/>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Dataset Overview</a:t>
              </a:r>
            </a:p>
          </p:txBody>
        </p:sp>
      </p:grpSp>
      <p:grpSp>
        <p:nvGrpSpPr>
          <p:cNvPr name="Group 11" id="11"/>
          <p:cNvGrpSpPr/>
          <p:nvPr/>
        </p:nvGrpSpPr>
        <p:grpSpPr>
          <a:xfrm rot="0">
            <a:off x="7850237" y="4023569"/>
            <a:ext cx="9445526" cy="1633686"/>
            <a:chOff x="0" y="0"/>
            <a:chExt cx="12594035" cy="2178248"/>
          </a:xfrm>
        </p:grpSpPr>
        <p:sp>
          <p:nvSpPr>
            <p:cNvPr name="Freeform 12" id="12"/>
            <p:cNvSpPr/>
            <p:nvPr/>
          </p:nvSpPr>
          <p:spPr>
            <a:xfrm flipH="false" flipV="false" rot="0">
              <a:off x="0" y="0"/>
              <a:ext cx="12593955" cy="2178177"/>
            </a:xfrm>
            <a:custGeom>
              <a:avLst/>
              <a:gdLst/>
              <a:ahLst/>
              <a:cxnLst/>
              <a:rect r="r" b="b" t="t" l="l"/>
              <a:pathLst>
                <a:path h="2178177" w="12593955">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EDEBE3"/>
            </a:solidFill>
          </p:spPr>
        </p:sp>
      </p:grpSp>
      <p:grpSp>
        <p:nvGrpSpPr>
          <p:cNvPr name="Group 13" id="13"/>
          <p:cNvGrpSpPr/>
          <p:nvPr/>
        </p:nvGrpSpPr>
        <p:grpSpPr>
          <a:xfrm rot="0">
            <a:off x="8133755" y="4307086"/>
            <a:ext cx="3544044" cy="442912"/>
            <a:chOff x="0" y="0"/>
            <a:chExt cx="4725392" cy="590550"/>
          </a:xfrm>
        </p:grpSpPr>
        <p:sp>
          <p:nvSpPr>
            <p:cNvPr name="Freeform 14" id="1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5" id="15"/>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Source &amp; Scope</a:t>
              </a:r>
            </a:p>
          </p:txBody>
        </p:sp>
      </p:grpSp>
      <p:grpSp>
        <p:nvGrpSpPr>
          <p:cNvPr name="Group 16" id="16"/>
          <p:cNvGrpSpPr/>
          <p:nvPr/>
        </p:nvGrpSpPr>
        <p:grpSpPr>
          <a:xfrm rot="0">
            <a:off x="8133755" y="4920109"/>
            <a:ext cx="8878491" cy="453629"/>
            <a:chOff x="0" y="0"/>
            <a:chExt cx="11837988" cy="604838"/>
          </a:xfrm>
        </p:grpSpPr>
        <p:sp>
          <p:nvSpPr>
            <p:cNvPr name="Freeform 17" id="17"/>
            <p:cNvSpPr/>
            <p:nvPr/>
          </p:nvSpPr>
          <p:spPr>
            <a:xfrm flipH="false" flipV="false" rot="0">
              <a:off x="0" y="0"/>
              <a:ext cx="11837988" cy="604838"/>
            </a:xfrm>
            <a:custGeom>
              <a:avLst/>
              <a:gdLst/>
              <a:ahLst/>
              <a:cxnLst/>
              <a:rect r="r" b="b" t="t" l="l"/>
              <a:pathLst>
                <a:path h="604838" w="11837988">
                  <a:moveTo>
                    <a:pt x="0" y="0"/>
                  </a:moveTo>
                  <a:lnTo>
                    <a:pt x="11837988" y="0"/>
                  </a:lnTo>
                  <a:lnTo>
                    <a:pt x="11837988" y="604838"/>
                  </a:lnTo>
                  <a:lnTo>
                    <a:pt x="0" y="604838"/>
                  </a:lnTo>
                  <a:close/>
                </a:path>
              </a:pathLst>
            </a:custGeom>
            <a:solidFill>
              <a:srgbClr val="000000">
                <a:alpha val="0"/>
              </a:srgbClr>
            </a:solidFill>
          </p:spPr>
        </p:sp>
        <p:sp>
          <p:nvSpPr>
            <p:cNvPr name="TextBox 18" id="18"/>
            <p:cNvSpPr txBox="true"/>
            <p:nvPr/>
          </p:nvSpPr>
          <p:spPr>
            <a:xfrm>
              <a:off x="0" y="-85725"/>
              <a:ext cx="1183798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Crude oil data covering multiple variables and time periods.</a:t>
              </a:r>
            </a:p>
          </p:txBody>
        </p:sp>
      </p:grpSp>
      <p:grpSp>
        <p:nvGrpSpPr>
          <p:cNvPr name="Group 19" id="19"/>
          <p:cNvGrpSpPr/>
          <p:nvPr/>
        </p:nvGrpSpPr>
        <p:grpSpPr>
          <a:xfrm rot="0">
            <a:off x="7850237" y="5940772"/>
            <a:ext cx="9445526" cy="1633686"/>
            <a:chOff x="0" y="0"/>
            <a:chExt cx="12594035" cy="2178248"/>
          </a:xfrm>
        </p:grpSpPr>
        <p:sp>
          <p:nvSpPr>
            <p:cNvPr name="Freeform 20" id="20"/>
            <p:cNvSpPr/>
            <p:nvPr/>
          </p:nvSpPr>
          <p:spPr>
            <a:xfrm flipH="false" flipV="false" rot="0">
              <a:off x="0" y="0"/>
              <a:ext cx="12593955" cy="2178177"/>
            </a:xfrm>
            <a:custGeom>
              <a:avLst/>
              <a:gdLst/>
              <a:ahLst/>
              <a:cxnLst/>
              <a:rect r="r" b="b" t="t" l="l"/>
              <a:pathLst>
                <a:path h="2178177" w="12593955">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EDEBE3"/>
            </a:solidFill>
          </p:spPr>
        </p:sp>
      </p:grpSp>
      <p:grpSp>
        <p:nvGrpSpPr>
          <p:cNvPr name="Group 21" id="21"/>
          <p:cNvGrpSpPr/>
          <p:nvPr/>
        </p:nvGrpSpPr>
        <p:grpSpPr>
          <a:xfrm rot="0">
            <a:off x="8133755" y="6224290"/>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Columns Analyzed</a:t>
              </a:r>
            </a:p>
          </p:txBody>
        </p:sp>
      </p:grpSp>
      <p:grpSp>
        <p:nvGrpSpPr>
          <p:cNvPr name="Group 24" id="24"/>
          <p:cNvGrpSpPr/>
          <p:nvPr/>
        </p:nvGrpSpPr>
        <p:grpSpPr>
          <a:xfrm rot="0">
            <a:off x="8133755" y="6837312"/>
            <a:ext cx="8878491" cy="453629"/>
            <a:chOff x="0" y="0"/>
            <a:chExt cx="11837988" cy="604838"/>
          </a:xfrm>
        </p:grpSpPr>
        <p:sp>
          <p:nvSpPr>
            <p:cNvPr name="Freeform 25" id="25"/>
            <p:cNvSpPr/>
            <p:nvPr/>
          </p:nvSpPr>
          <p:spPr>
            <a:xfrm flipH="false" flipV="false" rot="0">
              <a:off x="0" y="0"/>
              <a:ext cx="11837988" cy="604838"/>
            </a:xfrm>
            <a:custGeom>
              <a:avLst/>
              <a:gdLst/>
              <a:ahLst/>
              <a:cxnLst/>
              <a:rect r="r" b="b" t="t" l="l"/>
              <a:pathLst>
                <a:path h="604838" w="11837988">
                  <a:moveTo>
                    <a:pt x="0" y="0"/>
                  </a:moveTo>
                  <a:lnTo>
                    <a:pt x="11837988" y="0"/>
                  </a:lnTo>
                  <a:lnTo>
                    <a:pt x="11837988" y="604838"/>
                  </a:lnTo>
                  <a:lnTo>
                    <a:pt x="0" y="604838"/>
                  </a:lnTo>
                  <a:close/>
                </a:path>
              </a:pathLst>
            </a:custGeom>
            <a:solidFill>
              <a:srgbClr val="000000">
                <a:alpha val="0"/>
              </a:srgbClr>
            </a:solidFill>
          </p:spPr>
        </p:sp>
        <p:sp>
          <p:nvSpPr>
            <p:cNvPr name="TextBox 26" id="26"/>
            <p:cNvSpPr txBox="true"/>
            <p:nvPr/>
          </p:nvSpPr>
          <p:spPr>
            <a:xfrm>
              <a:off x="0" y="-85725"/>
              <a:ext cx="1183798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Value in Rupees, Value in Dollars, Quantity in Metric Tonnes.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1493192"/>
            <a:ext cx="9445526" cy="1771947"/>
            <a:chOff x="0" y="0"/>
            <a:chExt cx="12594035" cy="2362597"/>
          </a:xfrm>
        </p:grpSpPr>
        <p:sp>
          <p:nvSpPr>
            <p:cNvPr name="Freeform 9" id="9"/>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10" id="10"/>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Data Cleaning and Preparation</a:t>
              </a:r>
            </a:p>
          </p:txBody>
        </p:sp>
      </p:grpSp>
      <p:sp>
        <p:nvSpPr>
          <p:cNvPr name="Freeform 11" id="11" descr="preencoded.png"/>
          <p:cNvSpPr/>
          <p:nvPr/>
        </p:nvSpPr>
        <p:spPr>
          <a:xfrm flipH="false" flipV="false" rot="0">
            <a:off x="992238" y="3690343"/>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6"/>
            <a:stretch>
              <a:fillRect l="0" t="-55" r="0" b="-55"/>
            </a:stretch>
          </a:blipFill>
        </p:spPr>
      </p:sp>
      <p:grpSp>
        <p:nvGrpSpPr>
          <p:cNvPr name="Group 12" id="12"/>
          <p:cNvGrpSpPr/>
          <p:nvPr/>
        </p:nvGrpSpPr>
        <p:grpSpPr>
          <a:xfrm rot="0">
            <a:off x="2835027" y="3973860"/>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Remove Duplicates</a:t>
              </a:r>
            </a:p>
          </p:txBody>
        </p:sp>
      </p:grpSp>
      <p:grpSp>
        <p:nvGrpSpPr>
          <p:cNvPr name="Group 15" id="15"/>
          <p:cNvGrpSpPr/>
          <p:nvPr/>
        </p:nvGrpSpPr>
        <p:grpSpPr>
          <a:xfrm rot="0">
            <a:off x="2835027" y="4586882"/>
            <a:ext cx="7602736" cy="453629"/>
            <a:chOff x="0" y="0"/>
            <a:chExt cx="10136982" cy="604838"/>
          </a:xfrm>
        </p:grpSpPr>
        <p:sp>
          <p:nvSpPr>
            <p:cNvPr name="Freeform 16" id="16"/>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17" id="17"/>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Ensured unique records for accurate analysis.</a:t>
              </a:r>
            </a:p>
          </p:txBody>
        </p:sp>
      </p:grpSp>
      <p:sp>
        <p:nvSpPr>
          <p:cNvPr name="Freeform 18" id="18" descr="preencoded.png"/>
          <p:cNvSpPr/>
          <p:nvPr/>
        </p:nvSpPr>
        <p:spPr>
          <a:xfrm flipH="false" flipV="false" rot="0">
            <a:off x="992238" y="5391447"/>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7"/>
            <a:stretch>
              <a:fillRect l="0" t="-55" r="0" b="-55"/>
            </a:stretch>
          </a:blipFill>
        </p:spPr>
      </p:sp>
      <p:grpSp>
        <p:nvGrpSpPr>
          <p:cNvPr name="Group 19" id="19"/>
          <p:cNvGrpSpPr/>
          <p:nvPr/>
        </p:nvGrpSpPr>
        <p:grpSpPr>
          <a:xfrm rot="0">
            <a:off x="2835027" y="5674965"/>
            <a:ext cx="3692724" cy="442912"/>
            <a:chOff x="0" y="0"/>
            <a:chExt cx="4923632" cy="590550"/>
          </a:xfrm>
        </p:grpSpPr>
        <p:sp>
          <p:nvSpPr>
            <p:cNvPr name="Freeform 20" id="20"/>
            <p:cNvSpPr/>
            <p:nvPr/>
          </p:nvSpPr>
          <p:spPr>
            <a:xfrm flipH="false" flipV="false" rot="0">
              <a:off x="0" y="0"/>
              <a:ext cx="4923632" cy="590550"/>
            </a:xfrm>
            <a:custGeom>
              <a:avLst/>
              <a:gdLst/>
              <a:ahLst/>
              <a:cxnLst/>
              <a:rect r="r" b="b" t="t" l="l"/>
              <a:pathLst>
                <a:path h="590550" w="4923632">
                  <a:moveTo>
                    <a:pt x="0" y="0"/>
                  </a:moveTo>
                  <a:lnTo>
                    <a:pt x="4923632" y="0"/>
                  </a:lnTo>
                  <a:lnTo>
                    <a:pt x="4923632" y="590550"/>
                  </a:lnTo>
                  <a:lnTo>
                    <a:pt x="0" y="590550"/>
                  </a:lnTo>
                  <a:close/>
                </a:path>
              </a:pathLst>
            </a:custGeom>
            <a:solidFill>
              <a:srgbClr val="000000">
                <a:alpha val="0"/>
              </a:srgbClr>
            </a:solidFill>
          </p:spPr>
        </p:sp>
        <p:sp>
          <p:nvSpPr>
            <p:cNvPr name="TextBox 21" id="21"/>
            <p:cNvSpPr txBox="true"/>
            <p:nvPr/>
          </p:nvSpPr>
          <p:spPr>
            <a:xfrm>
              <a:off x="0" y="-9525"/>
              <a:ext cx="492363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Handle Missing Values</a:t>
              </a:r>
            </a:p>
          </p:txBody>
        </p:sp>
      </p:grpSp>
      <p:grpSp>
        <p:nvGrpSpPr>
          <p:cNvPr name="Group 22" id="22"/>
          <p:cNvGrpSpPr/>
          <p:nvPr/>
        </p:nvGrpSpPr>
        <p:grpSpPr>
          <a:xfrm rot="0">
            <a:off x="2835027" y="6287989"/>
            <a:ext cx="7602736" cy="453629"/>
            <a:chOff x="0" y="0"/>
            <a:chExt cx="10136982" cy="604838"/>
          </a:xfrm>
        </p:grpSpPr>
        <p:sp>
          <p:nvSpPr>
            <p:cNvPr name="Freeform 23" id="23"/>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24" id="24"/>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Filled or excluded incomplete data points.</a:t>
              </a:r>
            </a:p>
          </p:txBody>
        </p:sp>
      </p:grpSp>
      <p:sp>
        <p:nvSpPr>
          <p:cNvPr name="Freeform 25" id="25" descr="preencoded.png"/>
          <p:cNvSpPr/>
          <p:nvPr/>
        </p:nvSpPr>
        <p:spPr>
          <a:xfrm flipH="false" flipV="false" rot="0">
            <a:off x="992238" y="7092552"/>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8"/>
            <a:stretch>
              <a:fillRect l="0" t="-55" r="0" b="-55"/>
            </a:stretch>
          </a:blipFill>
        </p:spPr>
      </p:sp>
      <p:grpSp>
        <p:nvGrpSpPr>
          <p:cNvPr name="Group 26" id="26"/>
          <p:cNvGrpSpPr/>
          <p:nvPr/>
        </p:nvGrpSpPr>
        <p:grpSpPr>
          <a:xfrm rot="0">
            <a:off x="2835027" y="7376071"/>
            <a:ext cx="3544044" cy="442912"/>
            <a:chOff x="0" y="0"/>
            <a:chExt cx="4725392" cy="590550"/>
          </a:xfrm>
        </p:grpSpPr>
        <p:sp>
          <p:nvSpPr>
            <p:cNvPr name="Freeform 27" id="2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8" id="28"/>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Convert Data Types</a:t>
              </a:r>
            </a:p>
          </p:txBody>
        </p:sp>
      </p:grpSp>
      <p:grpSp>
        <p:nvGrpSpPr>
          <p:cNvPr name="Group 29" id="29"/>
          <p:cNvGrpSpPr/>
          <p:nvPr/>
        </p:nvGrpSpPr>
        <p:grpSpPr>
          <a:xfrm rot="0">
            <a:off x="2835027" y="7989094"/>
            <a:ext cx="7602736" cy="453629"/>
            <a:chOff x="0" y="0"/>
            <a:chExt cx="10136982" cy="604838"/>
          </a:xfrm>
        </p:grpSpPr>
        <p:sp>
          <p:nvSpPr>
            <p:cNvPr name="Freeform 30" id="30"/>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31" id="31"/>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Standardized formats for consistency.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6" id="6"/>
          <p:cNvGrpSpPr/>
          <p:nvPr/>
        </p:nvGrpSpPr>
        <p:grpSpPr>
          <a:xfrm rot="0">
            <a:off x="7850237" y="80263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Analysis: Value in Rupees (Crore)</a:t>
              </a:r>
            </a:p>
          </p:txBody>
        </p:sp>
      </p:grpSp>
      <p:grpSp>
        <p:nvGrpSpPr>
          <p:cNvPr name="Group 9" id="9"/>
          <p:cNvGrpSpPr/>
          <p:nvPr/>
        </p:nvGrpSpPr>
        <p:grpSpPr>
          <a:xfrm rot="0">
            <a:off x="7845475" y="2995018"/>
            <a:ext cx="9455051" cy="3280172"/>
            <a:chOff x="0" y="0"/>
            <a:chExt cx="12606735" cy="4373563"/>
          </a:xfrm>
        </p:grpSpPr>
        <p:sp>
          <p:nvSpPr>
            <p:cNvPr name="Freeform 10" id="10"/>
            <p:cNvSpPr/>
            <p:nvPr/>
          </p:nvSpPr>
          <p:spPr>
            <a:xfrm flipH="false" flipV="false" rot="0">
              <a:off x="0" y="0"/>
              <a:ext cx="12606655" cy="4373499"/>
            </a:xfrm>
            <a:custGeom>
              <a:avLst/>
              <a:gdLst/>
              <a:ahLst/>
              <a:cxnLst/>
              <a:rect r="r" b="b" t="t" l="l"/>
              <a:pathLst>
                <a:path h="4373499" w="12606655">
                  <a:moveTo>
                    <a:pt x="0" y="62992"/>
                  </a:moveTo>
                  <a:cubicBezTo>
                    <a:pt x="0" y="28194"/>
                    <a:pt x="28321" y="0"/>
                    <a:pt x="63119" y="0"/>
                  </a:cubicBezTo>
                  <a:lnTo>
                    <a:pt x="12543536" y="0"/>
                  </a:lnTo>
                  <a:lnTo>
                    <a:pt x="12543536" y="6350"/>
                  </a:lnTo>
                  <a:lnTo>
                    <a:pt x="12543536" y="0"/>
                  </a:lnTo>
                  <a:cubicBezTo>
                    <a:pt x="12578461" y="0"/>
                    <a:pt x="12606655" y="28194"/>
                    <a:pt x="12606655" y="62992"/>
                  </a:cubicBezTo>
                  <a:lnTo>
                    <a:pt x="12600305" y="62992"/>
                  </a:lnTo>
                  <a:lnTo>
                    <a:pt x="12606655" y="62992"/>
                  </a:lnTo>
                  <a:lnTo>
                    <a:pt x="12606655" y="4310507"/>
                  </a:lnTo>
                  <a:lnTo>
                    <a:pt x="12600305" y="4310507"/>
                  </a:lnTo>
                  <a:lnTo>
                    <a:pt x="12606655" y="4310507"/>
                  </a:lnTo>
                  <a:cubicBezTo>
                    <a:pt x="12606655" y="4345305"/>
                    <a:pt x="12578334" y="4373499"/>
                    <a:pt x="12543536" y="4373499"/>
                  </a:cubicBezTo>
                  <a:lnTo>
                    <a:pt x="12543536" y="4367149"/>
                  </a:lnTo>
                  <a:lnTo>
                    <a:pt x="12543536" y="4373499"/>
                  </a:lnTo>
                  <a:lnTo>
                    <a:pt x="63119" y="4373499"/>
                  </a:lnTo>
                  <a:lnTo>
                    <a:pt x="63119" y="4367149"/>
                  </a:lnTo>
                  <a:lnTo>
                    <a:pt x="63119" y="4373499"/>
                  </a:lnTo>
                  <a:cubicBezTo>
                    <a:pt x="28194" y="4373499"/>
                    <a:pt x="0" y="4345305"/>
                    <a:pt x="0" y="4310507"/>
                  </a:cubicBezTo>
                  <a:lnTo>
                    <a:pt x="0" y="62992"/>
                  </a:lnTo>
                  <a:lnTo>
                    <a:pt x="6350" y="62992"/>
                  </a:lnTo>
                  <a:lnTo>
                    <a:pt x="0" y="62992"/>
                  </a:lnTo>
                  <a:moveTo>
                    <a:pt x="12700" y="62992"/>
                  </a:moveTo>
                  <a:lnTo>
                    <a:pt x="12700" y="4310507"/>
                  </a:lnTo>
                  <a:lnTo>
                    <a:pt x="6350" y="4310507"/>
                  </a:lnTo>
                  <a:lnTo>
                    <a:pt x="12700" y="4310507"/>
                  </a:lnTo>
                  <a:cubicBezTo>
                    <a:pt x="12700" y="4338320"/>
                    <a:pt x="35306" y="4360799"/>
                    <a:pt x="63119" y="4360799"/>
                  </a:cubicBezTo>
                  <a:lnTo>
                    <a:pt x="12543536" y="4360799"/>
                  </a:lnTo>
                  <a:cubicBezTo>
                    <a:pt x="12571349" y="4360799"/>
                    <a:pt x="12593955" y="4338193"/>
                    <a:pt x="12593955" y="4310507"/>
                  </a:cubicBezTo>
                  <a:lnTo>
                    <a:pt x="12593955" y="62992"/>
                  </a:lnTo>
                  <a:cubicBezTo>
                    <a:pt x="12593955" y="35179"/>
                    <a:pt x="12571349" y="12700"/>
                    <a:pt x="12543536" y="12700"/>
                  </a:cubicBezTo>
                  <a:lnTo>
                    <a:pt x="63119" y="12700"/>
                  </a:lnTo>
                  <a:lnTo>
                    <a:pt x="63119" y="6350"/>
                  </a:lnTo>
                  <a:lnTo>
                    <a:pt x="63119" y="12700"/>
                  </a:lnTo>
                  <a:cubicBezTo>
                    <a:pt x="35306" y="12700"/>
                    <a:pt x="12700" y="35306"/>
                    <a:pt x="12700" y="62992"/>
                  </a:cubicBezTo>
                  <a:close/>
                </a:path>
              </a:pathLst>
            </a:custGeom>
            <a:solidFill>
              <a:srgbClr val="000000">
                <a:alpha val="392"/>
              </a:srgbClr>
            </a:solidFill>
          </p:spPr>
        </p:sp>
      </p:grpSp>
      <p:grpSp>
        <p:nvGrpSpPr>
          <p:cNvPr name="Group 11" id="11"/>
          <p:cNvGrpSpPr/>
          <p:nvPr/>
        </p:nvGrpSpPr>
        <p:grpSpPr>
          <a:xfrm rot="0">
            <a:off x="7859762" y="3009305"/>
            <a:ext cx="9425434" cy="812899"/>
            <a:chOff x="0" y="0"/>
            <a:chExt cx="12567245" cy="1083865"/>
          </a:xfrm>
        </p:grpSpPr>
        <p:sp>
          <p:nvSpPr>
            <p:cNvPr name="Freeform 12" id="12"/>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13" id="13"/>
          <p:cNvGrpSpPr/>
          <p:nvPr/>
        </p:nvGrpSpPr>
        <p:grpSpPr>
          <a:xfrm rot="0">
            <a:off x="8144321" y="3188940"/>
            <a:ext cx="2569666" cy="453629"/>
            <a:chOff x="0" y="0"/>
            <a:chExt cx="3426222" cy="604838"/>
          </a:xfrm>
        </p:grpSpPr>
        <p:sp>
          <p:nvSpPr>
            <p:cNvPr name="Freeform 14" id="14"/>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15" id="15"/>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Digit</a:t>
              </a:r>
            </a:p>
          </p:txBody>
        </p:sp>
      </p:grpSp>
      <p:grpSp>
        <p:nvGrpSpPr>
          <p:cNvPr name="Group 16" id="16"/>
          <p:cNvGrpSpPr/>
          <p:nvPr/>
        </p:nvGrpSpPr>
        <p:grpSpPr>
          <a:xfrm rot="0">
            <a:off x="11290548" y="3188940"/>
            <a:ext cx="2564904" cy="453629"/>
            <a:chOff x="0" y="0"/>
            <a:chExt cx="3419872" cy="604838"/>
          </a:xfrm>
        </p:grpSpPr>
        <p:sp>
          <p:nvSpPr>
            <p:cNvPr name="Freeform 17" id="17"/>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18" id="18"/>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Observed</a:t>
              </a:r>
            </a:p>
          </p:txBody>
        </p:sp>
      </p:grpSp>
      <p:grpSp>
        <p:nvGrpSpPr>
          <p:cNvPr name="Group 19" id="19"/>
          <p:cNvGrpSpPr/>
          <p:nvPr/>
        </p:nvGrpSpPr>
        <p:grpSpPr>
          <a:xfrm rot="0">
            <a:off x="14432012" y="3188940"/>
            <a:ext cx="2569666" cy="453629"/>
            <a:chOff x="0" y="0"/>
            <a:chExt cx="3426222" cy="604838"/>
          </a:xfrm>
        </p:grpSpPr>
        <p:sp>
          <p:nvSpPr>
            <p:cNvPr name="Freeform 20" id="20"/>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1" id="21"/>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Expected</a:t>
              </a:r>
            </a:p>
          </p:txBody>
        </p:sp>
      </p:grpSp>
      <p:grpSp>
        <p:nvGrpSpPr>
          <p:cNvPr name="Group 22" id="22"/>
          <p:cNvGrpSpPr/>
          <p:nvPr/>
        </p:nvGrpSpPr>
        <p:grpSpPr>
          <a:xfrm rot="0">
            <a:off x="7859762" y="3822204"/>
            <a:ext cx="9425434" cy="812899"/>
            <a:chOff x="0" y="0"/>
            <a:chExt cx="12567245" cy="1083865"/>
          </a:xfrm>
        </p:grpSpPr>
        <p:sp>
          <p:nvSpPr>
            <p:cNvPr name="Freeform 23" id="23"/>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24" id="24"/>
          <p:cNvGrpSpPr/>
          <p:nvPr/>
        </p:nvGrpSpPr>
        <p:grpSpPr>
          <a:xfrm rot="0">
            <a:off x="8144321" y="4001840"/>
            <a:ext cx="2569666" cy="453629"/>
            <a:chOff x="0" y="0"/>
            <a:chExt cx="3426222" cy="604838"/>
          </a:xfrm>
        </p:grpSpPr>
        <p:sp>
          <p:nvSpPr>
            <p:cNvPr name="Freeform 25" id="25"/>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6" id="26"/>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a:t>
              </a:r>
            </a:p>
          </p:txBody>
        </p:sp>
      </p:grpSp>
      <p:grpSp>
        <p:nvGrpSpPr>
          <p:cNvPr name="Group 27" id="27"/>
          <p:cNvGrpSpPr/>
          <p:nvPr/>
        </p:nvGrpSpPr>
        <p:grpSpPr>
          <a:xfrm rot="0">
            <a:off x="11290548" y="4001840"/>
            <a:ext cx="2564904" cy="453629"/>
            <a:chOff x="0" y="0"/>
            <a:chExt cx="3419872" cy="604838"/>
          </a:xfrm>
        </p:grpSpPr>
        <p:sp>
          <p:nvSpPr>
            <p:cNvPr name="Freeform 28" id="28"/>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29" id="29"/>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30%</a:t>
              </a:r>
            </a:p>
          </p:txBody>
        </p:sp>
      </p:grpSp>
      <p:grpSp>
        <p:nvGrpSpPr>
          <p:cNvPr name="Group 30" id="30"/>
          <p:cNvGrpSpPr/>
          <p:nvPr/>
        </p:nvGrpSpPr>
        <p:grpSpPr>
          <a:xfrm rot="0">
            <a:off x="14432012" y="4001840"/>
            <a:ext cx="2569666" cy="453629"/>
            <a:chOff x="0" y="0"/>
            <a:chExt cx="3426222" cy="604838"/>
          </a:xfrm>
        </p:grpSpPr>
        <p:sp>
          <p:nvSpPr>
            <p:cNvPr name="Freeform 31" id="31"/>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2" id="32"/>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30.1%</a:t>
              </a:r>
            </a:p>
          </p:txBody>
        </p:sp>
      </p:grpSp>
      <p:grpSp>
        <p:nvGrpSpPr>
          <p:cNvPr name="Group 33" id="33"/>
          <p:cNvGrpSpPr/>
          <p:nvPr/>
        </p:nvGrpSpPr>
        <p:grpSpPr>
          <a:xfrm rot="0">
            <a:off x="7859762" y="4635104"/>
            <a:ext cx="9425434" cy="812899"/>
            <a:chOff x="0" y="0"/>
            <a:chExt cx="12567245" cy="1083865"/>
          </a:xfrm>
        </p:grpSpPr>
        <p:sp>
          <p:nvSpPr>
            <p:cNvPr name="Freeform 34" id="34"/>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35" id="35"/>
          <p:cNvGrpSpPr/>
          <p:nvPr/>
        </p:nvGrpSpPr>
        <p:grpSpPr>
          <a:xfrm rot="0">
            <a:off x="8144321" y="4814739"/>
            <a:ext cx="2569666" cy="453629"/>
            <a:chOff x="0" y="0"/>
            <a:chExt cx="3426222" cy="604838"/>
          </a:xfrm>
        </p:grpSpPr>
        <p:sp>
          <p:nvSpPr>
            <p:cNvPr name="Freeform 36" id="36"/>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7" id="37"/>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2</a:t>
              </a:r>
            </a:p>
          </p:txBody>
        </p:sp>
      </p:grpSp>
      <p:grpSp>
        <p:nvGrpSpPr>
          <p:cNvPr name="Group 38" id="38"/>
          <p:cNvGrpSpPr/>
          <p:nvPr/>
        </p:nvGrpSpPr>
        <p:grpSpPr>
          <a:xfrm rot="0">
            <a:off x="11290548" y="4814739"/>
            <a:ext cx="2564904" cy="453629"/>
            <a:chOff x="0" y="0"/>
            <a:chExt cx="3419872" cy="604838"/>
          </a:xfrm>
        </p:grpSpPr>
        <p:sp>
          <p:nvSpPr>
            <p:cNvPr name="Freeform 39" id="39"/>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40" id="40"/>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18%</a:t>
              </a:r>
            </a:p>
          </p:txBody>
        </p:sp>
      </p:grpSp>
      <p:grpSp>
        <p:nvGrpSpPr>
          <p:cNvPr name="Group 41" id="41"/>
          <p:cNvGrpSpPr/>
          <p:nvPr/>
        </p:nvGrpSpPr>
        <p:grpSpPr>
          <a:xfrm rot="0">
            <a:off x="14432012" y="4814739"/>
            <a:ext cx="2569666" cy="453629"/>
            <a:chOff x="0" y="0"/>
            <a:chExt cx="3426222" cy="604838"/>
          </a:xfrm>
        </p:grpSpPr>
        <p:sp>
          <p:nvSpPr>
            <p:cNvPr name="Freeform 42" id="42"/>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3" id="43"/>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17.6%</a:t>
              </a:r>
            </a:p>
          </p:txBody>
        </p:sp>
      </p:grpSp>
      <p:grpSp>
        <p:nvGrpSpPr>
          <p:cNvPr name="Group 44" id="44"/>
          <p:cNvGrpSpPr/>
          <p:nvPr/>
        </p:nvGrpSpPr>
        <p:grpSpPr>
          <a:xfrm rot="0">
            <a:off x="7859762" y="5448002"/>
            <a:ext cx="9425434" cy="812899"/>
            <a:chOff x="0" y="0"/>
            <a:chExt cx="12567245" cy="1083865"/>
          </a:xfrm>
        </p:grpSpPr>
        <p:sp>
          <p:nvSpPr>
            <p:cNvPr name="Freeform 45" id="45"/>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46" id="46"/>
          <p:cNvGrpSpPr/>
          <p:nvPr/>
        </p:nvGrpSpPr>
        <p:grpSpPr>
          <a:xfrm rot="0">
            <a:off x="8144321" y="5627638"/>
            <a:ext cx="2569666" cy="453629"/>
            <a:chOff x="0" y="0"/>
            <a:chExt cx="3426222" cy="604838"/>
          </a:xfrm>
        </p:grpSpPr>
        <p:sp>
          <p:nvSpPr>
            <p:cNvPr name="Freeform 47" id="47"/>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8" id="48"/>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a:t>
              </a:r>
            </a:p>
          </p:txBody>
        </p:sp>
      </p:grpSp>
      <p:grpSp>
        <p:nvGrpSpPr>
          <p:cNvPr name="Group 49" id="49"/>
          <p:cNvGrpSpPr/>
          <p:nvPr/>
        </p:nvGrpSpPr>
        <p:grpSpPr>
          <a:xfrm rot="0">
            <a:off x="11290548" y="5627638"/>
            <a:ext cx="2564904" cy="453629"/>
            <a:chOff x="0" y="0"/>
            <a:chExt cx="3419872" cy="604838"/>
          </a:xfrm>
        </p:grpSpPr>
        <p:sp>
          <p:nvSpPr>
            <p:cNvPr name="Freeform 50" id="50"/>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51" id="51"/>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12%</a:t>
              </a:r>
            </a:p>
          </p:txBody>
        </p:sp>
      </p:grpSp>
      <p:grpSp>
        <p:nvGrpSpPr>
          <p:cNvPr name="Group 52" id="52"/>
          <p:cNvGrpSpPr/>
          <p:nvPr/>
        </p:nvGrpSpPr>
        <p:grpSpPr>
          <a:xfrm rot="0">
            <a:off x="14432012" y="5627638"/>
            <a:ext cx="2569666" cy="453629"/>
            <a:chOff x="0" y="0"/>
            <a:chExt cx="3426222" cy="604838"/>
          </a:xfrm>
        </p:grpSpPr>
        <p:sp>
          <p:nvSpPr>
            <p:cNvPr name="Freeform 53" id="53"/>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54" id="54"/>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12.5%</a:t>
              </a:r>
            </a:p>
          </p:txBody>
        </p:sp>
      </p:grpSp>
      <p:grpSp>
        <p:nvGrpSpPr>
          <p:cNvPr name="Group 55" id="55"/>
          <p:cNvGrpSpPr/>
          <p:nvPr/>
        </p:nvGrpSpPr>
        <p:grpSpPr>
          <a:xfrm rot="0">
            <a:off x="7850237" y="6589365"/>
            <a:ext cx="637877" cy="637878"/>
            <a:chOff x="0" y="0"/>
            <a:chExt cx="850503" cy="850503"/>
          </a:xfrm>
        </p:grpSpPr>
        <p:sp>
          <p:nvSpPr>
            <p:cNvPr name="Freeform 56" id="5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57" id="57"/>
          <p:cNvGrpSpPr/>
          <p:nvPr/>
        </p:nvGrpSpPr>
        <p:grpSpPr>
          <a:xfrm rot="0">
            <a:off x="8771632" y="6686699"/>
            <a:ext cx="3544044" cy="442912"/>
            <a:chOff x="0" y="0"/>
            <a:chExt cx="4725392" cy="590550"/>
          </a:xfrm>
        </p:grpSpPr>
        <p:sp>
          <p:nvSpPr>
            <p:cNvPr name="Freeform 58" id="5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59" id="59"/>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Chi-squared Test</a:t>
              </a:r>
            </a:p>
          </p:txBody>
        </p:sp>
      </p:grpSp>
      <p:grpSp>
        <p:nvGrpSpPr>
          <p:cNvPr name="Group 60" id="60"/>
          <p:cNvGrpSpPr/>
          <p:nvPr/>
        </p:nvGrpSpPr>
        <p:grpSpPr>
          <a:xfrm rot="0">
            <a:off x="8771632" y="7299723"/>
            <a:ext cx="8524131" cy="453629"/>
            <a:chOff x="0" y="0"/>
            <a:chExt cx="11365508" cy="604838"/>
          </a:xfrm>
        </p:grpSpPr>
        <p:sp>
          <p:nvSpPr>
            <p:cNvPr name="Freeform 61" id="61"/>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62" id="62"/>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p-value &lt; 0.05 indicates significant deviation.</a:t>
              </a:r>
            </a:p>
          </p:txBody>
        </p:sp>
      </p:grpSp>
      <p:grpSp>
        <p:nvGrpSpPr>
          <p:cNvPr name="Group 63" id="63"/>
          <p:cNvGrpSpPr/>
          <p:nvPr/>
        </p:nvGrpSpPr>
        <p:grpSpPr>
          <a:xfrm rot="0">
            <a:off x="7850237" y="8320385"/>
            <a:ext cx="637877" cy="637877"/>
            <a:chOff x="0" y="0"/>
            <a:chExt cx="850503" cy="850503"/>
          </a:xfrm>
        </p:grpSpPr>
        <p:sp>
          <p:nvSpPr>
            <p:cNvPr name="Freeform 64" id="6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65" id="65"/>
          <p:cNvGrpSpPr/>
          <p:nvPr/>
        </p:nvGrpSpPr>
        <p:grpSpPr>
          <a:xfrm rot="0">
            <a:off x="8771632" y="8417719"/>
            <a:ext cx="3544044" cy="442912"/>
            <a:chOff x="0" y="0"/>
            <a:chExt cx="4725392" cy="590550"/>
          </a:xfrm>
        </p:grpSpPr>
        <p:sp>
          <p:nvSpPr>
            <p:cNvPr name="Freeform 66" id="6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67" id="67"/>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Insight</a:t>
              </a:r>
            </a:p>
          </p:txBody>
        </p:sp>
      </p:grpSp>
      <p:grpSp>
        <p:nvGrpSpPr>
          <p:cNvPr name="Group 68" id="68"/>
          <p:cNvGrpSpPr/>
          <p:nvPr/>
        </p:nvGrpSpPr>
        <p:grpSpPr>
          <a:xfrm rot="0">
            <a:off x="8771632" y="9030741"/>
            <a:ext cx="8524131" cy="453629"/>
            <a:chOff x="0" y="0"/>
            <a:chExt cx="11365508" cy="604838"/>
          </a:xfrm>
        </p:grpSpPr>
        <p:sp>
          <p:nvSpPr>
            <p:cNvPr name="Freeform 69" id="69"/>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70" id="70"/>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Potential anomalies or irregularities detected.</a:t>
              </a:r>
            </a:p>
          </p:txBody>
        </p:sp>
      </p:grpSp>
      <p:sp>
        <p:nvSpPr>
          <p:cNvPr name="Freeform 71" id="71"/>
          <p:cNvSpPr/>
          <p:nvPr/>
        </p:nvSpPr>
        <p:spPr>
          <a:xfrm flipH="false" flipV="false" rot="0">
            <a:off x="77033" y="2854745"/>
            <a:ext cx="7020547" cy="4674139"/>
          </a:xfrm>
          <a:custGeom>
            <a:avLst/>
            <a:gdLst/>
            <a:ahLst/>
            <a:cxnLst/>
            <a:rect r="r" b="b" t="t" l="l"/>
            <a:pathLst>
              <a:path h="4674139" w="7020547">
                <a:moveTo>
                  <a:pt x="0" y="0"/>
                </a:moveTo>
                <a:lnTo>
                  <a:pt x="7020548" y="0"/>
                </a:lnTo>
                <a:lnTo>
                  <a:pt x="7020548" y="4674138"/>
                </a:lnTo>
                <a:lnTo>
                  <a:pt x="0" y="4674138"/>
                </a:lnTo>
                <a:lnTo>
                  <a:pt x="0" y="0"/>
                </a:lnTo>
                <a:close/>
              </a:path>
            </a:pathLst>
          </a:custGeom>
          <a:blipFill>
            <a:blip r:embed="rId3"/>
            <a:stretch>
              <a:fillRect l="0" t="0" r="-208"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6" id="6"/>
          <p:cNvGrpSpPr/>
          <p:nvPr/>
        </p:nvGrpSpPr>
        <p:grpSpPr>
          <a:xfrm rot="0">
            <a:off x="7850237" y="80263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Analysis: Value in Dollars (Million US Dollar)</a:t>
              </a:r>
            </a:p>
          </p:txBody>
        </p:sp>
      </p:grpSp>
      <p:grpSp>
        <p:nvGrpSpPr>
          <p:cNvPr name="Group 9" id="9"/>
          <p:cNvGrpSpPr/>
          <p:nvPr/>
        </p:nvGrpSpPr>
        <p:grpSpPr>
          <a:xfrm rot="0">
            <a:off x="7845475" y="2995018"/>
            <a:ext cx="9455051" cy="3280172"/>
            <a:chOff x="0" y="0"/>
            <a:chExt cx="12606735" cy="4373563"/>
          </a:xfrm>
        </p:grpSpPr>
        <p:sp>
          <p:nvSpPr>
            <p:cNvPr name="Freeform 10" id="10"/>
            <p:cNvSpPr/>
            <p:nvPr/>
          </p:nvSpPr>
          <p:spPr>
            <a:xfrm flipH="false" flipV="false" rot="0">
              <a:off x="0" y="0"/>
              <a:ext cx="12606655" cy="4373499"/>
            </a:xfrm>
            <a:custGeom>
              <a:avLst/>
              <a:gdLst/>
              <a:ahLst/>
              <a:cxnLst/>
              <a:rect r="r" b="b" t="t" l="l"/>
              <a:pathLst>
                <a:path h="4373499" w="12606655">
                  <a:moveTo>
                    <a:pt x="0" y="62992"/>
                  </a:moveTo>
                  <a:cubicBezTo>
                    <a:pt x="0" y="28194"/>
                    <a:pt x="28321" y="0"/>
                    <a:pt x="63119" y="0"/>
                  </a:cubicBezTo>
                  <a:lnTo>
                    <a:pt x="12543536" y="0"/>
                  </a:lnTo>
                  <a:lnTo>
                    <a:pt x="12543536" y="6350"/>
                  </a:lnTo>
                  <a:lnTo>
                    <a:pt x="12543536" y="0"/>
                  </a:lnTo>
                  <a:cubicBezTo>
                    <a:pt x="12578461" y="0"/>
                    <a:pt x="12606655" y="28194"/>
                    <a:pt x="12606655" y="62992"/>
                  </a:cubicBezTo>
                  <a:lnTo>
                    <a:pt x="12600305" y="62992"/>
                  </a:lnTo>
                  <a:lnTo>
                    <a:pt x="12606655" y="62992"/>
                  </a:lnTo>
                  <a:lnTo>
                    <a:pt x="12606655" y="4310507"/>
                  </a:lnTo>
                  <a:lnTo>
                    <a:pt x="12600305" y="4310507"/>
                  </a:lnTo>
                  <a:lnTo>
                    <a:pt x="12606655" y="4310507"/>
                  </a:lnTo>
                  <a:cubicBezTo>
                    <a:pt x="12606655" y="4345305"/>
                    <a:pt x="12578334" y="4373499"/>
                    <a:pt x="12543536" y="4373499"/>
                  </a:cubicBezTo>
                  <a:lnTo>
                    <a:pt x="12543536" y="4367149"/>
                  </a:lnTo>
                  <a:lnTo>
                    <a:pt x="12543536" y="4373499"/>
                  </a:lnTo>
                  <a:lnTo>
                    <a:pt x="63119" y="4373499"/>
                  </a:lnTo>
                  <a:lnTo>
                    <a:pt x="63119" y="4367149"/>
                  </a:lnTo>
                  <a:lnTo>
                    <a:pt x="63119" y="4373499"/>
                  </a:lnTo>
                  <a:cubicBezTo>
                    <a:pt x="28194" y="4373499"/>
                    <a:pt x="0" y="4345305"/>
                    <a:pt x="0" y="4310507"/>
                  </a:cubicBezTo>
                  <a:lnTo>
                    <a:pt x="0" y="62992"/>
                  </a:lnTo>
                  <a:lnTo>
                    <a:pt x="6350" y="62992"/>
                  </a:lnTo>
                  <a:lnTo>
                    <a:pt x="0" y="62992"/>
                  </a:lnTo>
                  <a:moveTo>
                    <a:pt x="12700" y="62992"/>
                  </a:moveTo>
                  <a:lnTo>
                    <a:pt x="12700" y="4310507"/>
                  </a:lnTo>
                  <a:lnTo>
                    <a:pt x="6350" y="4310507"/>
                  </a:lnTo>
                  <a:lnTo>
                    <a:pt x="12700" y="4310507"/>
                  </a:lnTo>
                  <a:cubicBezTo>
                    <a:pt x="12700" y="4338320"/>
                    <a:pt x="35306" y="4360799"/>
                    <a:pt x="63119" y="4360799"/>
                  </a:cubicBezTo>
                  <a:lnTo>
                    <a:pt x="12543536" y="4360799"/>
                  </a:lnTo>
                  <a:cubicBezTo>
                    <a:pt x="12571349" y="4360799"/>
                    <a:pt x="12593955" y="4338193"/>
                    <a:pt x="12593955" y="4310507"/>
                  </a:cubicBezTo>
                  <a:lnTo>
                    <a:pt x="12593955" y="62992"/>
                  </a:lnTo>
                  <a:cubicBezTo>
                    <a:pt x="12593955" y="35179"/>
                    <a:pt x="12571349" y="12700"/>
                    <a:pt x="12543536" y="12700"/>
                  </a:cubicBezTo>
                  <a:lnTo>
                    <a:pt x="63119" y="12700"/>
                  </a:lnTo>
                  <a:lnTo>
                    <a:pt x="63119" y="6350"/>
                  </a:lnTo>
                  <a:lnTo>
                    <a:pt x="63119" y="12700"/>
                  </a:lnTo>
                  <a:cubicBezTo>
                    <a:pt x="35306" y="12700"/>
                    <a:pt x="12700" y="35306"/>
                    <a:pt x="12700" y="62992"/>
                  </a:cubicBezTo>
                  <a:close/>
                </a:path>
              </a:pathLst>
            </a:custGeom>
            <a:solidFill>
              <a:srgbClr val="000000">
                <a:alpha val="392"/>
              </a:srgbClr>
            </a:solidFill>
          </p:spPr>
        </p:sp>
      </p:grpSp>
      <p:grpSp>
        <p:nvGrpSpPr>
          <p:cNvPr name="Group 11" id="11"/>
          <p:cNvGrpSpPr/>
          <p:nvPr/>
        </p:nvGrpSpPr>
        <p:grpSpPr>
          <a:xfrm rot="0">
            <a:off x="7859762" y="3009305"/>
            <a:ext cx="9425434" cy="812899"/>
            <a:chOff x="0" y="0"/>
            <a:chExt cx="12567245" cy="1083865"/>
          </a:xfrm>
        </p:grpSpPr>
        <p:sp>
          <p:nvSpPr>
            <p:cNvPr name="Freeform 12" id="12"/>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13" id="13"/>
          <p:cNvGrpSpPr/>
          <p:nvPr/>
        </p:nvGrpSpPr>
        <p:grpSpPr>
          <a:xfrm rot="0">
            <a:off x="8144321" y="3188940"/>
            <a:ext cx="2569666" cy="453629"/>
            <a:chOff x="0" y="0"/>
            <a:chExt cx="3426222" cy="604838"/>
          </a:xfrm>
        </p:grpSpPr>
        <p:sp>
          <p:nvSpPr>
            <p:cNvPr name="Freeform 14" id="14"/>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15" id="15"/>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Digit</a:t>
              </a:r>
            </a:p>
          </p:txBody>
        </p:sp>
      </p:grpSp>
      <p:grpSp>
        <p:nvGrpSpPr>
          <p:cNvPr name="Group 16" id="16"/>
          <p:cNvGrpSpPr/>
          <p:nvPr/>
        </p:nvGrpSpPr>
        <p:grpSpPr>
          <a:xfrm rot="0">
            <a:off x="11290548" y="3188940"/>
            <a:ext cx="2564904" cy="453629"/>
            <a:chOff x="0" y="0"/>
            <a:chExt cx="3419872" cy="604838"/>
          </a:xfrm>
        </p:grpSpPr>
        <p:sp>
          <p:nvSpPr>
            <p:cNvPr name="Freeform 17" id="17"/>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18" id="18"/>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Observed</a:t>
              </a:r>
            </a:p>
          </p:txBody>
        </p:sp>
      </p:grpSp>
      <p:grpSp>
        <p:nvGrpSpPr>
          <p:cNvPr name="Group 19" id="19"/>
          <p:cNvGrpSpPr/>
          <p:nvPr/>
        </p:nvGrpSpPr>
        <p:grpSpPr>
          <a:xfrm rot="0">
            <a:off x="14432012" y="3188940"/>
            <a:ext cx="2569666" cy="453629"/>
            <a:chOff x="0" y="0"/>
            <a:chExt cx="3426222" cy="604838"/>
          </a:xfrm>
        </p:grpSpPr>
        <p:sp>
          <p:nvSpPr>
            <p:cNvPr name="Freeform 20" id="20"/>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1" id="21"/>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Expected</a:t>
              </a:r>
            </a:p>
          </p:txBody>
        </p:sp>
      </p:grpSp>
      <p:grpSp>
        <p:nvGrpSpPr>
          <p:cNvPr name="Group 22" id="22"/>
          <p:cNvGrpSpPr/>
          <p:nvPr/>
        </p:nvGrpSpPr>
        <p:grpSpPr>
          <a:xfrm rot="0">
            <a:off x="7859762" y="3822204"/>
            <a:ext cx="9425434" cy="812899"/>
            <a:chOff x="0" y="0"/>
            <a:chExt cx="12567245" cy="1083865"/>
          </a:xfrm>
        </p:grpSpPr>
        <p:sp>
          <p:nvSpPr>
            <p:cNvPr name="Freeform 23" id="23"/>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24" id="24"/>
          <p:cNvGrpSpPr/>
          <p:nvPr/>
        </p:nvGrpSpPr>
        <p:grpSpPr>
          <a:xfrm rot="0">
            <a:off x="8144321" y="4001840"/>
            <a:ext cx="2569666" cy="453629"/>
            <a:chOff x="0" y="0"/>
            <a:chExt cx="3426222" cy="604838"/>
          </a:xfrm>
        </p:grpSpPr>
        <p:sp>
          <p:nvSpPr>
            <p:cNvPr name="Freeform 25" id="25"/>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6" id="26"/>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a:t>
              </a:r>
            </a:p>
          </p:txBody>
        </p:sp>
      </p:grpSp>
      <p:grpSp>
        <p:nvGrpSpPr>
          <p:cNvPr name="Group 27" id="27"/>
          <p:cNvGrpSpPr/>
          <p:nvPr/>
        </p:nvGrpSpPr>
        <p:grpSpPr>
          <a:xfrm rot="0">
            <a:off x="11290548" y="4001840"/>
            <a:ext cx="2564904" cy="453629"/>
            <a:chOff x="0" y="0"/>
            <a:chExt cx="3419872" cy="604838"/>
          </a:xfrm>
        </p:grpSpPr>
        <p:sp>
          <p:nvSpPr>
            <p:cNvPr name="Freeform 28" id="28"/>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29" id="29"/>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28%</a:t>
              </a:r>
            </a:p>
          </p:txBody>
        </p:sp>
      </p:grpSp>
      <p:grpSp>
        <p:nvGrpSpPr>
          <p:cNvPr name="Group 30" id="30"/>
          <p:cNvGrpSpPr/>
          <p:nvPr/>
        </p:nvGrpSpPr>
        <p:grpSpPr>
          <a:xfrm rot="0">
            <a:off x="14432012" y="4001840"/>
            <a:ext cx="2569666" cy="453629"/>
            <a:chOff x="0" y="0"/>
            <a:chExt cx="3426222" cy="604838"/>
          </a:xfrm>
        </p:grpSpPr>
        <p:sp>
          <p:nvSpPr>
            <p:cNvPr name="Freeform 31" id="31"/>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2" id="32"/>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30.1%</a:t>
              </a:r>
            </a:p>
          </p:txBody>
        </p:sp>
      </p:grpSp>
      <p:grpSp>
        <p:nvGrpSpPr>
          <p:cNvPr name="Group 33" id="33"/>
          <p:cNvGrpSpPr/>
          <p:nvPr/>
        </p:nvGrpSpPr>
        <p:grpSpPr>
          <a:xfrm rot="0">
            <a:off x="7859762" y="4635104"/>
            <a:ext cx="9425434" cy="812899"/>
            <a:chOff x="0" y="0"/>
            <a:chExt cx="12567245" cy="1083865"/>
          </a:xfrm>
        </p:grpSpPr>
        <p:sp>
          <p:nvSpPr>
            <p:cNvPr name="Freeform 34" id="34"/>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35" id="35"/>
          <p:cNvGrpSpPr/>
          <p:nvPr/>
        </p:nvGrpSpPr>
        <p:grpSpPr>
          <a:xfrm rot="0">
            <a:off x="8144321" y="4814739"/>
            <a:ext cx="2569666" cy="453629"/>
            <a:chOff x="0" y="0"/>
            <a:chExt cx="3426222" cy="604838"/>
          </a:xfrm>
        </p:grpSpPr>
        <p:sp>
          <p:nvSpPr>
            <p:cNvPr name="Freeform 36" id="36"/>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7" id="37"/>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2</a:t>
              </a:r>
            </a:p>
          </p:txBody>
        </p:sp>
      </p:grpSp>
      <p:grpSp>
        <p:nvGrpSpPr>
          <p:cNvPr name="Group 38" id="38"/>
          <p:cNvGrpSpPr/>
          <p:nvPr/>
        </p:nvGrpSpPr>
        <p:grpSpPr>
          <a:xfrm rot="0">
            <a:off x="11290548" y="4814739"/>
            <a:ext cx="2564904" cy="453629"/>
            <a:chOff x="0" y="0"/>
            <a:chExt cx="3419872" cy="604838"/>
          </a:xfrm>
        </p:grpSpPr>
        <p:sp>
          <p:nvSpPr>
            <p:cNvPr name="Freeform 39" id="39"/>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40" id="40"/>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19%</a:t>
              </a:r>
            </a:p>
          </p:txBody>
        </p:sp>
      </p:grpSp>
      <p:grpSp>
        <p:nvGrpSpPr>
          <p:cNvPr name="Group 41" id="41"/>
          <p:cNvGrpSpPr/>
          <p:nvPr/>
        </p:nvGrpSpPr>
        <p:grpSpPr>
          <a:xfrm rot="0">
            <a:off x="14432012" y="4814739"/>
            <a:ext cx="2569666" cy="453629"/>
            <a:chOff x="0" y="0"/>
            <a:chExt cx="3426222" cy="604838"/>
          </a:xfrm>
        </p:grpSpPr>
        <p:sp>
          <p:nvSpPr>
            <p:cNvPr name="Freeform 42" id="42"/>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3" id="43"/>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17.6%</a:t>
              </a:r>
            </a:p>
          </p:txBody>
        </p:sp>
      </p:grpSp>
      <p:grpSp>
        <p:nvGrpSpPr>
          <p:cNvPr name="Group 44" id="44"/>
          <p:cNvGrpSpPr/>
          <p:nvPr/>
        </p:nvGrpSpPr>
        <p:grpSpPr>
          <a:xfrm rot="0">
            <a:off x="7859762" y="5448002"/>
            <a:ext cx="9425434" cy="812899"/>
            <a:chOff x="0" y="0"/>
            <a:chExt cx="12567245" cy="1083865"/>
          </a:xfrm>
        </p:grpSpPr>
        <p:sp>
          <p:nvSpPr>
            <p:cNvPr name="Freeform 45" id="45"/>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46" id="46"/>
          <p:cNvGrpSpPr/>
          <p:nvPr/>
        </p:nvGrpSpPr>
        <p:grpSpPr>
          <a:xfrm rot="0">
            <a:off x="8144321" y="5627638"/>
            <a:ext cx="2569666" cy="453629"/>
            <a:chOff x="0" y="0"/>
            <a:chExt cx="3426222" cy="604838"/>
          </a:xfrm>
        </p:grpSpPr>
        <p:sp>
          <p:nvSpPr>
            <p:cNvPr name="Freeform 47" id="47"/>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8" id="48"/>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a:t>
              </a:r>
            </a:p>
          </p:txBody>
        </p:sp>
      </p:grpSp>
      <p:grpSp>
        <p:nvGrpSpPr>
          <p:cNvPr name="Group 49" id="49"/>
          <p:cNvGrpSpPr/>
          <p:nvPr/>
        </p:nvGrpSpPr>
        <p:grpSpPr>
          <a:xfrm rot="0">
            <a:off x="11290548" y="5627638"/>
            <a:ext cx="2564904" cy="453629"/>
            <a:chOff x="0" y="0"/>
            <a:chExt cx="3419872" cy="604838"/>
          </a:xfrm>
        </p:grpSpPr>
        <p:sp>
          <p:nvSpPr>
            <p:cNvPr name="Freeform 50" id="50"/>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51" id="51"/>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13%</a:t>
              </a:r>
            </a:p>
          </p:txBody>
        </p:sp>
      </p:grpSp>
      <p:grpSp>
        <p:nvGrpSpPr>
          <p:cNvPr name="Group 52" id="52"/>
          <p:cNvGrpSpPr/>
          <p:nvPr/>
        </p:nvGrpSpPr>
        <p:grpSpPr>
          <a:xfrm rot="0">
            <a:off x="14432012" y="5627638"/>
            <a:ext cx="2569666" cy="453629"/>
            <a:chOff x="0" y="0"/>
            <a:chExt cx="3426222" cy="604838"/>
          </a:xfrm>
        </p:grpSpPr>
        <p:sp>
          <p:nvSpPr>
            <p:cNvPr name="Freeform 53" id="53"/>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54" id="54"/>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12.5%</a:t>
              </a:r>
            </a:p>
          </p:txBody>
        </p:sp>
      </p:grpSp>
      <p:grpSp>
        <p:nvGrpSpPr>
          <p:cNvPr name="Group 55" id="55"/>
          <p:cNvGrpSpPr/>
          <p:nvPr/>
        </p:nvGrpSpPr>
        <p:grpSpPr>
          <a:xfrm rot="0">
            <a:off x="7850237" y="6589365"/>
            <a:ext cx="637877" cy="637878"/>
            <a:chOff x="0" y="0"/>
            <a:chExt cx="850503" cy="850503"/>
          </a:xfrm>
        </p:grpSpPr>
        <p:sp>
          <p:nvSpPr>
            <p:cNvPr name="Freeform 56" id="5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57" id="57"/>
          <p:cNvGrpSpPr/>
          <p:nvPr/>
        </p:nvGrpSpPr>
        <p:grpSpPr>
          <a:xfrm rot="0">
            <a:off x="8771632" y="6686699"/>
            <a:ext cx="3544044" cy="442912"/>
            <a:chOff x="0" y="0"/>
            <a:chExt cx="4725392" cy="590550"/>
          </a:xfrm>
        </p:grpSpPr>
        <p:sp>
          <p:nvSpPr>
            <p:cNvPr name="Freeform 58" id="5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59" id="59"/>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Chi-squared Test</a:t>
              </a:r>
            </a:p>
          </p:txBody>
        </p:sp>
      </p:grpSp>
      <p:grpSp>
        <p:nvGrpSpPr>
          <p:cNvPr name="Group 60" id="60"/>
          <p:cNvGrpSpPr/>
          <p:nvPr/>
        </p:nvGrpSpPr>
        <p:grpSpPr>
          <a:xfrm rot="0">
            <a:off x="8771632" y="7299723"/>
            <a:ext cx="8524131" cy="453629"/>
            <a:chOff x="0" y="0"/>
            <a:chExt cx="11365508" cy="604838"/>
          </a:xfrm>
        </p:grpSpPr>
        <p:sp>
          <p:nvSpPr>
            <p:cNvPr name="Freeform 61" id="61"/>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62" id="62"/>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p-value &lt; 0.05 confirms deviation from Benford's Law.</a:t>
              </a:r>
            </a:p>
          </p:txBody>
        </p:sp>
      </p:grpSp>
      <p:grpSp>
        <p:nvGrpSpPr>
          <p:cNvPr name="Group 63" id="63"/>
          <p:cNvGrpSpPr/>
          <p:nvPr/>
        </p:nvGrpSpPr>
        <p:grpSpPr>
          <a:xfrm rot="0">
            <a:off x="7850237" y="8320385"/>
            <a:ext cx="637877" cy="637877"/>
            <a:chOff x="0" y="0"/>
            <a:chExt cx="850503" cy="850503"/>
          </a:xfrm>
        </p:grpSpPr>
        <p:sp>
          <p:nvSpPr>
            <p:cNvPr name="Freeform 64" id="6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65" id="65"/>
          <p:cNvGrpSpPr/>
          <p:nvPr/>
        </p:nvGrpSpPr>
        <p:grpSpPr>
          <a:xfrm rot="0">
            <a:off x="8771632" y="8417719"/>
            <a:ext cx="3544044" cy="442912"/>
            <a:chOff x="0" y="0"/>
            <a:chExt cx="4725392" cy="590550"/>
          </a:xfrm>
        </p:grpSpPr>
        <p:sp>
          <p:nvSpPr>
            <p:cNvPr name="Freeform 66" id="6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67" id="67"/>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Insight</a:t>
              </a:r>
            </a:p>
          </p:txBody>
        </p:sp>
      </p:grpSp>
      <p:grpSp>
        <p:nvGrpSpPr>
          <p:cNvPr name="Group 68" id="68"/>
          <p:cNvGrpSpPr/>
          <p:nvPr/>
        </p:nvGrpSpPr>
        <p:grpSpPr>
          <a:xfrm rot="0">
            <a:off x="8771632" y="9030741"/>
            <a:ext cx="8524131" cy="453629"/>
            <a:chOff x="0" y="0"/>
            <a:chExt cx="11365508" cy="604838"/>
          </a:xfrm>
        </p:grpSpPr>
        <p:sp>
          <p:nvSpPr>
            <p:cNvPr name="Freeform 69" id="69"/>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70" id="70"/>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Possible inconsistencies or data issues present.</a:t>
              </a:r>
            </a:p>
          </p:txBody>
        </p:sp>
      </p:grpSp>
      <p:sp>
        <p:nvSpPr>
          <p:cNvPr name="Freeform 71" id="71"/>
          <p:cNvSpPr/>
          <p:nvPr/>
        </p:nvSpPr>
        <p:spPr>
          <a:xfrm flipH="false" flipV="false" rot="0">
            <a:off x="333134" y="2822571"/>
            <a:ext cx="7512341" cy="4930780"/>
          </a:xfrm>
          <a:custGeom>
            <a:avLst/>
            <a:gdLst/>
            <a:ahLst/>
            <a:cxnLst/>
            <a:rect r="r" b="b" t="t" l="l"/>
            <a:pathLst>
              <a:path h="4930780" w="7512341">
                <a:moveTo>
                  <a:pt x="0" y="0"/>
                </a:moveTo>
                <a:lnTo>
                  <a:pt x="7512341" y="0"/>
                </a:lnTo>
                <a:lnTo>
                  <a:pt x="7512341" y="4930780"/>
                </a:lnTo>
                <a:lnTo>
                  <a:pt x="0" y="4930780"/>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6" id="6"/>
          <p:cNvGrpSpPr/>
          <p:nvPr/>
        </p:nvGrpSpPr>
        <p:grpSpPr>
          <a:xfrm rot="0">
            <a:off x="992238" y="80263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Analysis: Quantity (000 Metric Tonnes)</a:t>
              </a:r>
            </a:p>
          </p:txBody>
        </p:sp>
      </p:grpSp>
      <p:grpSp>
        <p:nvGrpSpPr>
          <p:cNvPr name="Group 9" id="9"/>
          <p:cNvGrpSpPr/>
          <p:nvPr/>
        </p:nvGrpSpPr>
        <p:grpSpPr>
          <a:xfrm rot="0">
            <a:off x="987475" y="2995018"/>
            <a:ext cx="9455051" cy="3280172"/>
            <a:chOff x="0" y="0"/>
            <a:chExt cx="12606735" cy="4373563"/>
          </a:xfrm>
        </p:grpSpPr>
        <p:sp>
          <p:nvSpPr>
            <p:cNvPr name="Freeform 10" id="10"/>
            <p:cNvSpPr/>
            <p:nvPr/>
          </p:nvSpPr>
          <p:spPr>
            <a:xfrm flipH="false" flipV="false" rot="0">
              <a:off x="0" y="0"/>
              <a:ext cx="12606655" cy="4373499"/>
            </a:xfrm>
            <a:custGeom>
              <a:avLst/>
              <a:gdLst/>
              <a:ahLst/>
              <a:cxnLst/>
              <a:rect r="r" b="b" t="t" l="l"/>
              <a:pathLst>
                <a:path h="4373499" w="12606655">
                  <a:moveTo>
                    <a:pt x="0" y="62992"/>
                  </a:moveTo>
                  <a:cubicBezTo>
                    <a:pt x="0" y="28194"/>
                    <a:pt x="28321" y="0"/>
                    <a:pt x="63119" y="0"/>
                  </a:cubicBezTo>
                  <a:lnTo>
                    <a:pt x="12543536" y="0"/>
                  </a:lnTo>
                  <a:lnTo>
                    <a:pt x="12543536" y="6350"/>
                  </a:lnTo>
                  <a:lnTo>
                    <a:pt x="12543536" y="0"/>
                  </a:lnTo>
                  <a:cubicBezTo>
                    <a:pt x="12578461" y="0"/>
                    <a:pt x="12606655" y="28194"/>
                    <a:pt x="12606655" y="62992"/>
                  </a:cubicBezTo>
                  <a:lnTo>
                    <a:pt x="12600305" y="62992"/>
                  </a:lnTo>
                  <a:lnTo>
                    <a:pt x="12606655" y="62992"/>
                  </a:lnTo>
                  <a:lnTo>
                    <a:pt x="12606655" y="4310507"/>
                  </a:lnTo>
                  <a:lnTo>
                    <a:pt x="12600305" y="4310507"/>
                  </a:lnTo>
                  <a:lnTo>
                    <a:pt x="12606655" y="4310507"/>
                  </a:lnTo>
                  <a:cubicBezTo>
                    <a:pt x="12606655" y="4345305"/>
                    <a:pt x="12578334" y="4373499"/>
                    <a:pt x="12543536" y="4373499"/>
                  </a:cubicBezTo>
                  <a:lnTo>
                    <a:pt x="12543536" y="4367149"/>
                  </a:lnTo>
                  <a:lnTo>
                    <a:pt x="12543536" y="4373499"/>
                  </a:lnTo>
                  <a:lnTo>
                    <a:pt x="63119" y="4373499"/>
                  </a:lnTo>
                  <a:lnTo>
                    <a:pt x="63119" y="4367149"/>
                  </a:lnTo>
                  <a:lnTo>
                    <a:pt x="63119" y="4373499"/>
                  </a:lnTo>
                  <a:cubicBezTo>
                    <a:pt x="28194" y="4373499"/>
                    <a:pt x="0" y="4345305"/>
                    <a:pt x="0" y="4310507"/>
                  </a:cubicBezTo>
                  <a:lnTo>
                    <a:pt x="0" y="62992"/>
                  </a:lnTo>
                  <a:lnTo>
                    <a:pt x="6350" y="62992"/>
                  </a:lnTo>
                  <a:lnTo>
                    <a:pt x="0" y="62992"/>
                  </a:lnTo>
                  <a:moveTo>
                    <a:pt x="12700" y="62992"/>
                  </a:moveTo>
                  <a:lnTo>
                    <a:pt x="12700" y="4310507"/>
                  </a:lnTo>
                  <a:lnTo>
                    <a:pt x="6350" y="4310507"/>
                  </a:lnTo>
                  <a:lnTo>
                    <a:pt x="12700" y="4310507"/>
                  </a:lnTo>
                  <a:cubicBezTo>
                    <a:pt x="12700" y="4338320"/>
                    <a:pt x="35306" y="4360799"/>
                    <a:pt x="63119" y="4360799"/>
                  </a:cubicBezTo>
                  <a:lnTo>
                    <a:pt x="12543536" y="4360799"/>
                  </a:lnTo>
                  <a:cubicBezTo>
                    <a:pt x="12571349" y="4360799"/>
                    <a:pt x="12593955" y="4338193"/>
                    <a:pt x="12593955" y="4310507"/>
                  </a:cubicBezTo>
                  <a:lnTo>
                    <a:pt x="12593955" y="62992"/>
                  </a:lnTo>
                  <a:cubicBezTo>
                    <a:pt x="12593955" y="35179"/>
                    <a:pt x="12571349" y="12700"/>
                    <a:pt x="12543536" y="12700"/>
                  </a:cubicBezTo>
                  <a:lnTo>
                    <a:pt x="63119" y="12700"/>
                  </a:lnTo>
                  <a:lnTo>
                    <a:pt x="63119" y="6350"/>
                  </a:lnTo>
                  <a:lnTo>
                    <a:pt x="63119" y="12700"/>
                  </a:lnTo>
                  <a:cubicBezTo>
                    <a:pt x="35306" y="12700"/>
                    <a:pt x="12700" y="35306"/>
                    <a:pt x="12700" y="62992"/>
                  </a:cubicBezTo>
                  <a:close/>
                </a:path>
              </a:pathLst>
            </a:custGeom>
            <a:solidFill>
              <a:srgbClr val="000000">
                <a:alpha val="392"/>
              </a:srgbClr>
            </a:solidFill>
          </p:spPr>
        </p:sp>
      </p:grpSp>
      <p:grpSp>
        <p:nvGrpSpPr>
          <p:cNvPr name="Group 11" id="11"/>
          <p:cNvGrpSpPr/>
          <p:nvPr/>
        </p:nvGrpSpPr>
        <p:grpSpPr>
          <a:xfrm rot="0">
            <a:off x="1001762" y="3009305"/>
            <a:ext cx="9425434" cy="812899"/>
            <a:chOff x="0" y="0"/>
            <a:chExt cx="12567245" cy="1083865"/>
          </a:xfrm>
        </p:grpSpPr>
        <p:sp>
          <p:nvSpPr>
            <p:cNvPr name="Freeform 12" id="12"/>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13" id="13"/>
          <p:cNvGrpSpPr/>
          <p:nvPr/>
        </p:nvGrpSpPr>
        <p:grpSpPr>
          <a:xfrm rot="0">
            <a:off x="1286321" y="3188940"/>
            <a:ext cx="2569666" cy="453629"/>
            <a:chOff x="0" y="0"/>
            <a:chExt cx="3426222" cy="604838"/>
          </a:xfrm>
        </p:grpSpPr>
        <p:sp>
          <p:nvSpPr>
            <p:cNvPr name="Freeform 14" id="14"/>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15" id="15"/>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Digit</a:t>
              </a:r>
            </a:p>
          </p:txBody>
        </p:sp>
      </p:grpSp>
      <p:grpSp>
        <p:nvGrpSpPr>
          <p:cNvPr name="Group 16" id="16"/>
          <p:cNvGrpSpPr/>
          <p:nvPr/>
        </p:nvGrpSpPr>
        <p:grpSpPr>
          <a:xfrm rot="0">
            <a:off x="4432547" y="3188940"/>
            <a:ext cx="2564904" cy="453629"/>
            <a:chOff x="0" y="0"/>
            <a:chExt cx="3419872" cy="604838"/>
          </a:xfrm>
        </p:grpSpPr>
        <p:sp>
          <p:nvSpPr>
            <p:cNvPr name="Freeform 17" id="17"/>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18" id="18"/>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Observed</a:t>
              </a:r>
            </a:p>
          </p:txBody>
        </p:sp>
      </p:grpSp>
      <p:grpSp>
        <p:nvGrpSpPr>
          <p:cNvPr name="Group 19" id="19"/>
          <p:cNvGrpSpPr/>
          <p:nvPr/>
        </p:nvGrpSpPr>
        <p:grpSpPr>
          <a:xfrm rot="0">
            <a:off x="7574012" y="3188940"/>
            <a:ext cx="2569666" cy="453629"/>
            <a:chOff x="0" y="0"/>
            <a:chExt cx="3426222" cy="604838"/>
          </a:xfrm>
        </p:grpSpPr>
        <p:sp>
          <p:nvSpPr>
            <p:cNvPr name="Freeform 20" id="20"/>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1" id="21"/>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Expected</a:t>
              </a:r>
            </a:p>
          </p:txBody>
        </p:sp>
      </p:grpSp>
      <p:grpSp>
        <p:nvGrpSpPr>
          <p:cNvPr name="Group 22" id="22"/>
          <p:cNvGrpSpPr/>
          <p:nvPr/>
        </p:nvGrpSpPr>
        <p:grpSpPr>
          <a:xfrm rot="0">
            <a:off x="1001762" y="3822204"/>
            <a:ext cx="9425434" cy="812899"/>
            <a:chOff x="0" y="0"/>
            <a:chExt cx="12567245" cy="1083865"/>
          </a:xfrm>
        </p:grpSpPr>
        <p:sp>
          <p:nvSpPr>
            <p:cNvPr name="Freeform 23" id="23"/>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24" id="24"/>
          <p:cNvGrpSpPr/>
          <p:nvPr/>
        </p:nvGrpSpPr>
        <p:grpSpPr>
          <a:xfrm rot="0">
            <a:off x="1286321" y="4001840"/>
            <a:ext cx="2569666" cy="453629"/>
            <a:chOff x="0" y="0"/>
            <a:chExt cx="3426222" cy="604838"/>
          </a:xfrm>
        </p:grpSpPr>
        <p:sp>
          <p:nvSpPr>
            <p:cNvPr name="Freeform 25" id="25"/>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26" id="26"/>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a:t>
              </a:r>
            </a:p>
          </p:txBody>
        </p:sp>
      </p:grpSp>
      <p:grpSp>
        <p:nvGrpSpPr>
          <p:cNvPr name="Group 27" id="27"/>
          <p:cNvGrpSpPr/>
          <p:nvPr/>
        </p:nvGrpSpPr>
        <p:grpSpPr>
          <a:xfrm rot="0">
            <a:off x="4432547" y="4001840"/>
            <a:ext cx="2564904" cy="453629"/>
            <a:chOff x="0" y="0"/>
            <a:chExt cx="3419872" cy="604838"/>
          </a:xfrm>
        </p:grpSpPr>
        <p:sp>
          <p:nvSpPr>
            <p:cNvPr name="Freeform 28" id="28"/>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29" id="29"/>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31%</a:t>
              </a:r>
            </a:p>
          </p:txBody>
        </p:sp>
      </p:grpSp>
      <p:grpSp>
        <p:nvGrpSpPr>
          <p:cNvPr name="Group 30" id="30"/>
          <p:cNvGrpSpPr/>
          <p:nvPr/>
        </p:nvGrpSpPr>
        <p:grpSpPr>
          <a:xfrm rot="0">
            <a:off x="7574012" y="4001840"/>
            <a:ext cx="2569666" cy="453629"/>
            <a:chOff x="0" y="0"/>
            <a:chExt cx="3426222" cy="604838"/>
          </a:xfrm>
        </p:grpSpPr>
        <p:sp>
          <p:nvSpPr>
            <p:cNvPr name="Freeform 31" id="31"/>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2" id="32"/>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30.1%</a:t>
              </a:r>
            </a:p>
          </p:txBody>
        </p:sp>
      </p:grpSp>
      <p:grpSp>
        <p:nvGrpSpPr>
          <p:cNvPr name="Group 33" id="33"/>
          <p:cNvGrpSpPr/>
          <p:nvPr/>
        </p:nvGrpSpPr>
        <p:grpSpPr>
          <a:xfrm rot="0">
            <a:off x="1001762" y="4635104"/>
            <a:ext cx="9425434" cy="812899"/>
            <a:chOff x="0" y="0"/>
            <a:chExt cx="12567245" cy="1083865"/>
          </a:xfrm>
        </p:grpSpPr>
        <p:sp>
          <p:nvSpPr>
            <p:cNvPr name="Freeform 34" id="34"/>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FFFFFF">
                <a:alpha val="0"/>
              </a:srgbClr>
            </a:solidFill>
          </p:spPr>
        </p:sp>
      </p:grpSp>
      <p:grpSp>
        <p:nvGrpSpPr>
          <p:cNvPr name="Group 35" id="35"/>
          <p:cNvGrpSpPr/>
          <p:nvPr/>
        </p:nvGrpSpPr>
        <p:grpSpPr>
          <a:xfrm rot="0">
            <a:off x="1286321" y="4814739"/>
            <a:ext cx="2569666" cy="453629"/>
            <a:chOff x="0" y="0"/>
            <a:chExt cx="3426222" cy="604838"/>
          </a:xfrm>
        </p:grpSpPr>
        <p:sp>
          <p:nvSpPr>
            <p:cNvPr name="Freeform 36" id="36"/>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37" id="37"/>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2</a:t>
              </a:r>
            </a:p>
          </p:txBody>
        </p:sp>
      </p:grpSp>
      <p:grpSp>
        <p:nvGrpSpPr>
          <p:cNvPr name="Group 38" id="38"/>
          <p:cNvGrpSpPr/>
          <p:nvPr/>
        </p:nvGrpSpPr>
        <p:grpSpPr>
          <a:xfrm rot="0">
            <a:off x="4432547" y="4814739"/>
            <a:ext cx="2564904" cy="453629"/>
            <a:chOff x="0" y="0"/>
            <a:chExt cx="3419872" cy="604838"/>
          </a:xfrm>
        </p:grpSpPr>
        <p:sp>
          <p:nvSpPr>
            <p:cNvPr name="Freeform 39" id="39"/>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40" id="40"/>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17%</a:t>
              </a:r>
            </a:p>
          </p:txBody>
        </p:sp>
      </p:grpSp>
      <p:grpSp>
        <p:nvGrpSpPr>
          <p:cNvPr name="Group 41" id="41"/>
          <p:cNvGrpSpPr/>
          <p:nvPr/>
        </p:nvGrpSpPr>
        <p:grpSpPr>
          <a:xfrm rot="0">
            <a:off x="7574012" y="4814739"/>
            <a:ext cx="2569666" cy="453629"/>
            <a:chOff x="0" y="0"/>
            <a:chExt cx="3426222" cy="604838"/>
          </a:xfrm>
        </p:grpSpPr>
        <p:sp>
          <p:nvSpPr>
            <p:cNvPr name="Freeform 42" id="42"/>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3" id="43"/>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17.6%</a:t>
              </a:r>
            </a:p>
          </p:txBody>
        </p:sp>
      </p:grpSp>
      <p:grpSp>
        <p:nvGrpSpPr>
          <p:cNvPr name="Group 44" id="44"/>
          <p:cNvGrpSpPr/>
          <p:nvPr/>
        </p:nvGrpSpPr>
        <p:grpSpPr>
          <a:xfrm rot="0">
            <a:off x="1001762" y="5448002"/>
            <a:ext cx="9425434" cy="812899"/>
            <a:chOff x="0" y="0"/>
            <a:chExt cx="12567245" cy="1083865"/>
          </a:xfrm>
        </p:grpSpPr>
        <p:sp>
          <p:nvSpPr>
            <p:cNvPr name="Freeform 45" id="45"/>
            <p:cNvSpPr/>
            <p:nvPr/>
          </p:nvSpPr>
          <p:spPr>
            <a:xfrm flipH="false" flipV="false" rot="0">
              <a:off x="0" y="0"/>
              <a:ext cx="12567285" cy="1083818"/>
            </a:xfrm>
            <a:custGeom>
              <a:avLst/>
              <a:gdLst/>
              <a:ahLst/>
              <a:cxnLst/>
              <a:rect r="r" b="b" t="t" l="l"/>
              <a:pathLst>
                <a:path h="1083818" w="12567285">
                  <a:moveTo>
                    <a:pt x="0" y="0"/>
                  </a:moveTo>
                  <a:lnTo>
                    <a:pt x="12567285" y="0"/>
                  </a:lnTo>
                  <a:lnTo>
                    <a:pt x="12567285" y="1083818"/>
                  </a:lnTo>
                  <a:lnTo>
                    <a:pt x="0" y="1083818"/>
                  </a:lnTo>
                  <a:close/>
                </a:path>
              </a:pathLst>
            </a:custGeom>
            <a:solidFill>
              <a:srgbClr val="000000">
                <a:alpha val="0"/>
              </a:srgbClr>
            </a:solidFill>
          </p:spPr>
        </p:sp>
      </p:grpSp>
      <p:grpSp>
        <p:nvGrpSpPr>
          <p:cNvPr name="Group 46" id="46"/>
          <p:cNvGrpSpPr/>
          <p:nvPr/>
        </p:nvGrpSpPr>
        <p:grpSpPr>
          <a:xfrm rot="0">
            <a:off x="1286321" y="5627638"/>
            <a:ext cx="2569666" cy="453629"/>
            <a:chOff x="0" y="0"/>
            <a:chExt cx="3426222" cy="604838"/>
          </a:xfrm>
        </p:grpSpPr>
        <p:sp>
          <p:nvSpPr>
            <p:cNvPr name="Freeform 47" id="47"/>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48" id="48"/>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3</a:t>
              </a:r>
            </a:p>
          </p:txBody>
        </p:sp>
      </p:grpSp>
      <p:grpSp>
        <p:nvGrpSpPr>
          <p:cNvPr name="Group 49" id="49"/>
          <p:cNvGrpSpPr/>
          <p:nvPr/>
        </p:nvGrpSpPr>
        <p:grpSpPr>
          <a:xfrm rot="0">
            <a:off x="4432547" y="5627638"/>
            <a:ext cx="2564904" cy="453629"/>
            <a:chOff x="0" y="0"/>
            <a:chExt cx="3419872" cy="604838"/>
          </a:xfrm>
        </p:grpSpPr>
        <p:sp>
          <p:nvSpPr>
            <p:cNvPr name="Freeform 50" id="50"/>
            <p:cNvSpPr/>
            <p:nvPr/>
          </p:nvSpPr>
          <p:spPr>
            <a:xfrm flipH="false" flipV="false" rot="0">
              <a:off x="0" y="0"/>
              <a:ext cx="3419872" cy="604838"/>
            </a:xfrm>
            <a:custGeom>
              <a:avLst/>
              <a:gdLst/>
              <a:ahLst/>
              <a:cxnLst/>
              <a:rect r="r" b="b" t="t" l="l"/>
              <a:pathLst>
                <a:path h="604838" w="3419872">
                  <a:moveTo>
                    <a:pt x="0" y="0"/>
                  </a:moveTo>
                  <a:lnTo>
                    <a:pt x="3419872" y="0"/>
                  </a:lnTo>
                  <a:lnTo>
                    <a:pt x="3419872" y="604838"/>
                  </a:lnTo>
                  <a:lnTo>
                    <a:pt x="0" y="604838"/>
                  </a:lnTo>
                  <a:close/>
                </a:path>
              </a:pathLst>
            </a:custGeom>
            <a:solidFill>
              <a:srgbClr val="000000">
                <a:alpha val="0"/>
              </a:srgbClr>
            </a:solidFill>
          </p:spPr>
        </p:sp>
        <p:sp>
          <p:nvSpPr>
            <p:cNvPr name="TextBox 51" id="51"/>
            <p:cNvSpPr txBox="true"/>
            <p:nvPr/>
          </p:nvSpPr>
          <p:spPr>
            <a:xfrm>
              <a:off x="0" y="-85725"/>
              <a:ext cx="341987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13%</a:t>
              </a:r>
            </a:p>
          </p:txBody>
        </p:sp>
      </p:grpSp>
      <p:grpSp>
        <p:nvGrpSpPr>
          <p:cNvPr name="Group 52" id="52"/>
          <p:cNvGrpSpPr/>
          <p:nvPr/>
        </p:nvGrpSpPr>
        <p:grpSpPr>
          <a:xfrm rot="0">
            <a:off x="7574012" y="5627638"/>
            <a:ext cx="2569666" cy="453629"/>
            <a:chOff x="0" y="0"/>
            <a:chExt cx="3426222" cy="604838"/>
          </a:xfrm>
        </p:grpSpPr>
        <p:sp>
          <p:nvSpPr>
            <p:cNvPr name="Freeform 53" id="53"/>
            <p:cNvSpPr/>
            <p:nvPr/>
          </p:nvSpPr>
          <p:spPr>
            <a:xfrm flipH="false" flipV="false" rot="0">
              <a:off x="0" y="0"/>
              <a:ext cx="3426222" cy="604838"/>
            </a:xfrm>
            <a:custGeom>
              <a:avLst/>
              <a:gdLst/>
              <a:ahLst/>
              <a:cxnLst/>
              <a:rect r="r" b="b" t="t" l="l"/>
              <a:pathLst>
                <a:path h="604838" w="3426222">
                  <a:moveTo>
                    <a:pt x="0" y="0"/>
                  </a:moveTo>
                  <a:lnTo>
                    <a:pt x="3426222" y="0"/>
                  </a:lnTo>
                  <a:lnTo>
                    <a:pt x="3426222" y="604838"/>
                  </a:lnTo>
                  <a:lnTo>
                    <a:pt x="0" y="604838"/>
                  </a:lnTo>
                  <a:close/>
                </a:path>
              </a:pathLst>
            </a:custGeom>
            <a:solidFill>
              <a:srgbClr val="000000">
                <a:alpha val="0"/>
              </a:srgbClr>
            </a:solidFill>
          </p:spPr>
        </p:sp>
        <p:sp>
          <p:nvSpPr>
            <p:cNvPr name="TextBox 54" id="54"/>
            <p:cNvSpPr txBox="true"/>
            <p:nvPr/>
          </p:nvSpPr>
          <p:spPr>
            <a:xfrm>
              <a:off x="0" y="-85725"/>
              <a:ext cx="3426222"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12.5%</a:t>
              </a:r>
            </a:p>
          </p:txBody>
        </p:sp>
      </p:grpSp>
      <p:grpSp>
        <p:nvGrpSpPr>
          <p:cNvPr name="Group 55" id="55"/>
          <p:cNvGrpSpPr/>
          <p:nvPr/>
        </p:nvGrpSpPr>
        <p:grpSpPr>
          <a:xfrm rot="0">
            <a:off x="992238" y="6589365"/>
            <a:ext cx="637878" cy="637878"/>
            <a:chOff x="0" y="0"/>
            <a:chExt cx="850503" cy="850503"/>
          </a:xfrm>
        </p:grpSpPr>
        <p:sp>
          <p:nvSpPr>
            <p:cNvPr name="Freeform 56" id="5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57" id="57"/>
          <p:cNvGrpSpPr/>
          <p:nvPr/>
        </p:nvGrpSpPr>
        <p:grpSpPr>
          <a:xfrm rot="0">
            <a:off x="1913632" y="6686699"/>
            <a:ext cx="3544044" cy="442912"/>
            <a:chOff x="0" y="0"/>
            <a:chExt cx="4725392" cy="590550"/>
          </a:xfrm>
        </p:grpSpPr>
        <p:sp>
          <p:nvSpPr>
            <p:cNvPr name="Freeform 58" id="5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59" id="59"/>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Chi-squared Test</a:t>
              </a:r>
            </a:p>
          </p:txBody>
        </p:sp>
      </p:grpSp>
      <p:grpSp>
        <p:nvGrpSpPr>
          <p:cNvPr name="Group 60" id="60"/>
          <p:cNvGrpSpPr/>
          <p:nvPr/>
        </p:nvGrpSpPr>
        <p:grpSpPr>
          <a:xfrm rot="0">
            <a:off x="1913632" y="7299723"/>
            <a:ext cx="8524131" cy="453629"/>
            <a:chOff x="0" y="0"/>
            <a:chExt cx="11365508" cy="604838"/>
          </a:xfrm>
        </p:grpSpPr>
        <p:sp>
          <p:nvSpPr>
            <p:cNvPr name="Freeform 61" id="61"/>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62" id="62"/>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p-value &gt; 0.05 indicates conformity to Benford's Law.</a:t>
              </a:r>
            </a:p>
          </p:txBody>
        </p:sp>
      </p:grpSp>
      <p:grpSp>
        <p:nvGrpSpPr>
          <p:cNvPr name="Group 63" id="63"/>
          <p:cNvGrpSpPr/>
          <p:nvPr/>
        </p:nvGrpSpPr>
        <p:grpSpPr>
          <a:xfrm rot="0">
            <a:off x="992238" y="8320385"/>
            <a:ext cx="637878" cy="637877"/>
            <a:chOff x="0" y="0"/>
            <a:chExt cx="850503" cy="850503"/>
          </a:xfrm>
        </p:grpSpPr>
        <p:sp>
          <p:nvSpPr>
            <p:cNvPr name="Freeform 64" id="6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grpSp>
        <p:nvGrpSpPr>
          <p:cNvPr name="Group 65" id="65"/>
          <p:cNvGrpSpPr/>
          <p:nvPr/>
        </p:nvGrpSpPr>
        <p:grpSpPr>
          <a:xfrm rot="0">
            <a:off x="1913632" y="8417719"/>
            <a:ext cx="3544044" cy="442912"/>
            <a:chOff x="0" y="0"/>
            <a:chExt cx="4725392" cy="590550"/>
          </a:xfrm>
        </p:grpSpPr>
        <p:sp>
          <p:nvSpPr>
            <p:cNvPr name="Freeform 66" id="6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67" id="67"/>
            <p:cNvSpPr txBox="true"/>
            <p:nvPr/>
          </p:nvSpPr>
          <p:spPr>
            <a:xfrm>
              <a:off x="0" y="-9525"/>
              <a:ext cx="4725392" cy="600075"/>
            </a:xfrm>
            <a:prstGeom prst="rect">
              <a:avLst/>
            </a:prstGeom>
          </p:spPr>
          <p:txBody>
            <a:bodyPr anchor="t" rtlCol="false" tIns="0" lIns="0" bIns="0" rIns="0"/>
            <a:lstStyle/>
            <a:p>
              <a:pPr algn="l">
                <a:lnSpc>
                  <a:spcPts val="3437"/>
                </a:lnSpc>
              </a:pPr>
              <a:r>
                <a:rPr lang="en-US" sz="2750">
                  <a:solidFill>
                    <a:srgbClr val="161613"/>
                  </a:solidFill>
                  <a:latin typeface="DM Sans"/>
                  <a:ea typeface="DM Sans"/>
                  <a:cs typeface="DM Sans"/>
                  <a:sym typeface="DM Sans"/>
                </a:rPr>
                <a:t>Insight</a:t>
              </a:r>
            </a:p>
          </p:txBody>
        </p:sp>
      </p:grpSp>
      <p:grpSp>
        <p:nvGrpSpPr>
          <p:cNvPr name="Group 68" id="68"/>
          <p:cNvGrpSpPr/>
          <p:nvPr/>
        </p:nvGrpSpPr>
        <p:grpSpPr>
          <a:xfrm rot="0">
            <a:off x="1913632" y="9030741"/>
            <a:ext cx="8524131" cy="453629"/>
            <a:chOff x="0" y="0"/>
            <a:chExt cx="11365508" cy="604838"/>
          </a:xfrm>
        </p:grpSpPr>
        <p:sp>
          <p:nvSpPr>
            <p:cNvPr name="Freeform 69" id="69"/>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70" id="70"/>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161613"/>
                  </a:solidFill>
                  <a:latin typeface="Inter"/>
                  <a:ea typeface="Inter"/>
                  <a:cs typeface="Inter"/>
                  <a:sym typeface="Inter"/>
                </a:rPr>
                <a:t>Data appears natural and less prone to manipulation.</a:t>
              </a:r>
            </a:p>
          </p:txBody>
        </p:sp>
      </p:grpSp>
      <p:sp>
        <p:nvSpPr>
          <p:cNvPr name="Freeform 71" id="71"/>
          <p:cNvSpPr/>
          <p:nvPr/>
        </p:nvSpPr>
        <p:spPr>
          <a:xfrm flipH="false" flipV="false" rot="0">
            <a:off x="10442526" y="2574578"/>
            <a:ext cx="7376651" cy="4767560"/>
          </a:xfrm>
          <a:custGeom>
            <a:avLst/>
            <a:gdLst/>
            <a:ahLst/>
            <a:cxnLst/>
            <a:rect r="r" b="b" t="t" l="l"/>
            <a:pathLst>
              <a:path h="4767560" w="7376651">
                <a:moveTo>
                  <a:pt x="0" y="0"/>
                </a:moveTo>
                <a:lnTo>
                  <a:pt x="7376651" y="0"/>
                </a:lnTo>
                <a:lnTo>
                  <a:pt x="7376651" y="4767560"/>
                </a:lnTo>
                <a:lnTo>
                  <a:pt x="0" y="4767560"/>
                </a:lnTo>
                <a:lnTo>
                  <a:pt x="0" y="0"/>
                </a:lnTo>
                <a:close/>
              </a:path>
            </a:pathLst>
          </a:custGeom>
          <a:blipFill>
            <a:blip r:embed="rId3"/>
            <a:stretch>
              <a:fillRect l="0" t="-810" r="0" b="-81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4" id="4"/>
          <p:cNvGrpSpPr/>
          <p:nvPr/>
        </p:nvGrpSpPr>
        <p:grpSpPr>
          <a:xfrm rot="0">
            <a:off x="4398613" y="762499"/>
            <a:ext cx="8905131" cy="885974"/>
            <a:chOff x="0" y="0"/>
            <a:chExt cx="11873508" cy="1181298"/>
          </a:xfrm>
        </p:grpSpPr>
        <p:sp>
          <p:nvSpPr>
            <p:cNvPr name="Freeform 5" id="5"/>
            <p:cNvSpPr/>
            <p:nvPr/>
          </p:nvSpPr>
          <p:spPr>
            <a:xfrm flipH="false" flipV="false" rot="0">
              <a:off x="0" y="0"/>
              <a:ext cx="11873509" cy="1181298"/>
            </a:xfrm>
            <a:custGeom>
              <a:avLst/>
              <a:gdLst/>
              <a:ahLst/>
              <a:cxnLst/>
              <a:rect r="r" b="b" t="t" l="l"/>
              <a:pathLst>
                <a:path h="1181298" w="11873509">
                  <a:moveTo>
                    <a:pt x="0" y="0"/>
                  </a:moveTo>
                  <a:lnTo>
                    <a:pt x="11873509" y="0"/>
                  </a:lnTo>
                  <a:lnTo>
                    <a:pt x="11873509" y="1181298"/>
                  </a:lnTo>
                  <a:lnTo>
                    <a:pt x="0" y="1181298"/>
                  </a:lnTo>
                  <a:close/>
                </a:path>
              </a:pathLst>
            </a:custGeom>
            <a:solidFill>
              <a:srgbClr val="000000">
                <a:alpha val="0"/>
              </a:srgbClr>
            </a:solidFill>
          </p:spPr>
        </p:sp>
        <p:sp>
          <p:nvSpPr>
            <p:cNvPr name="TextBox 6" id="6"/>
            <p:cNvSpPr txBox="true"/>
            <p:nvPr/>
          </p:nvSpPr>
          <p:spPr>
            <a:xfrm>
              <a:off x="0" y="-19050"/>
              <a:ext cx="11873508" cy="1200348"/>
            </a:xfrm>
            <a:prstGeom prst="rect">
              <a:avLst/>
            </a:prstGeom>
          </p:spPr>
          <p:txBody>
            <a:bodyPr anchor="t" rtlCol="false" tIns="0" lIns="0" bIns="0" rIns="0"/>
            <a:lstStyle/>
            <a:p>
              <a:pPr algn="l">
                <a:lnSpc>
                  <a:spcPts val="6937"/>
                </a:lnSpc>
              </a:pPr>
              <a:r>
                <a:rPr lang="en-US" sz="5562">
                  <a:solidFill>
                    <a:srgbClr val="161613"/>
                  </a:solidFill>
                  <a:latin typeface="DM Sans"/>
                  <a:ea typeface="DM Sans"/>
                  <a:cs typeface="DM Sans"/>
                  <a:sym typeface="DM Sans"/>
                </a:rPr>
                <a:t>Summary and Conclusions</a:t>
              </a:r>
            </a:p>
          </p:txBody>
        </p:sp>
      </p:grpSp>
      <p:sp>
        <p:nvSpPr>
          <p:cNvPr name="TextBox 7" id="7"/>
          <p:cNvSpPr txBox="true"/>
          <p:nvPr/>
        </p:nvSpPr>
        <p:spPr>
          <a:xfrm rot="0">
            <a:off x="0" y="2180175"/>
            <a:ext cx="17702358" cy="7374433"/>
          </a:xfrm>
          <a:prstGeom prst="rect">
            <a:avLst/>
          </a:prstGeom>
        </p:spPr>
        <p:txBody>
          <a:bodyPr anchor="t" rtlCol="false" tIns="0" lIns="0" bIns="0" rIns="0">
            <a:spAutoFit/>
          </a:bodyPr>
          <a:lstStyle/>
          <a:p>
            <a:pPr algn="ctr">
              <a:lnSpc>
                <a:spcPts val="1933"/>
              </a:lnSpc>
            </a:pPr>
            <a:r>
              <a:rPr lang="en-US" sz="1187" b="true">
                <a:solidFill>
                  <a:srgbClr val="000000"/>
                </a:solidFill>
                <a:latin typeface="Inter Bold"/>
                <a:ea typeface="Inter Bold"/>
                <a:cs typeface="Inter Bold"/>
                <a:sym typeface="Inter Bold"/>
              </a:rPr>
              <a:t>Key Findings:</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Value in Rupees (Crore): Deviates from Benford's Law (p = 0.000).</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(Include small plot/table if space allows, or just state conclusion)</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Value in Dollars (Million US dollar): Deviates from Benford's Law (p = 0.000).</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(Include small plot/table if space allows, or just state conclusion)</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Quantity (000 Metric Tonnes): Deviates from Benford's Law (p = 0.0005).</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(Include small plot/table if space allows, or just state conclusion)</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Interpretation of Deviation:</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Since all columns deviated:</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The first-digit distributions are statistically different from Benford's Law expectations.</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This strongly suggests that non-natural factors are influencing the numerical values in the dataset.</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Potential factors include specific data collection/reporting methods, external constraints on values, aggregation effects, or potential data anomalies/errors.</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The data warrants further investigation into its source and generation process to understand why it does not conform to Benford's Law. This deviation is not definitive proof of error or fraud on its own, but a significant indicator for deeper scrutiny.</a:t>
            </a:r>
          </a:p>
          <a:p>
            <a:pPr algn="ctr">
              <a:lnSpc>
                <a:spcPts val="1933"/>
              </a:lnSpc>
            </a:pPr>
          </a:p>
          <a:p>
            <a:pPr algn="ctr">
              <a:lnSpc>
                <a:spcPts val="1933"/>
              </a:lnSpc>
            </a:pPr>
            <a:r>
              <a:rPr lang="en-US" sz="1187" b="true">
                <a:solidFill>
                  <a:srgbClr val="000000"/>
                </a:solidFill>
                <a:latin typeface="Inter Bold"/>
                <a:ea typeface="Inter Bold"/>
                <a:cs typeface="Inter Bold"/>
                <a:sym typeface="Inter Bold"/>
              </a:rPr>
              <a:t>Conclusion:</a:t>
            </a:r>
          </a:p>
          <a:p>
            <a:pPr algn="ctr">
              <a:lnSpc>
                <a:spcPts val="1933"/>
              </a:lnSpc>
            </a:pPr>
          </a:p>
          <a:p>
            <a:pPr algn="ctr">
              <a:lnSpc>
                <a:spcPts val="1933"/>
              </a:lnSpc>
              <a:spcBef>
                <a:spcPct val="0"/>
              </a:spcBef>
            </a:pPr>
            <a:r>
              <a:rPr lang="en-US" b="true" sz="1187">
                <a:solidFill>
                  <a:srgbClr val="000000"/>
                </a:solidFill>
                <a:latin typeface="Inter Bold"/>
                <a:ea typeface="Inter Bold"/>
                <a:cs typeface="Inter Bold"/>
                <a:sym typeface="Inter Bold"/>
              </a:rPr>
              <a:t>All analyzed columns in the crude oil dataset show a statistically significant deviation from Benford's Law, indicating that the dataset's numerical characteristics are likely shaped by factors beyond natural numerical growth processes. Further investigation is needed to identify the specific causes of these deviations.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763024" y="2724448"/>
            <a:ext cx="9619952" cy="1526084"/>
            <a:chOff x="0" y="0"/>
            <a:chExt cx="12826603" cy="2034778"/>
          </a:xfrm>
        </p:grpSpPr>
        <p:sp>
          <p:nvSpPr>
            <p:cNvPr name="Freeform 6" id="6"/>
            <p:cNvSpPr/>
            <p:nvPr/>
          </p:nvSpPr>
          <p:spPr>
            <a:xfrm flipH="false" flipV="false" rot="0">
              <a:off x="6350" y="6350"/>
              <a:ext cx="12813919" cy="2022094"/>
            </a:xfrm>
            <a:custGeom>
              <a:avLst/>
              <a:gdLst/>
              <a:ahLst/>
              <a:cxnLst/>
              <a:rect r="r" b="b" t="t" l="l"/>
              <a:pathLst>
                <a:path h="2022094" w="12813919">
                  <a:moveTo>
                    <a:pt x="0" y="15240"/>
                  </a:moveTo>
                  <a:cubicBezTo>
                    <a:pt x="0" y="6858"/>
                    <a:pt x="6858" y="0"/>
                    <a:pt x="15367" y="0"/>
                  </a:cubicBezTo>
                  <a:lnTo>
                    <a:pt x="12798552" y="0"/>
                  </a:lnTo>
                  <a:cubicBezTo>
                    <a:pt x="12807061" y="0"/>
                    <a:pt x="12813919" y="6858"/>
                    <a:pt x="12813919" y="15240"/>
                  </a:cubicBezTo>
                  <a:lnTo>
                    <a:pt x="12813919" y="2006854"/>
                  </a:lnTo>
                  <a:cubicBezTo>
                    <a:pt x="12813919" y="2015236"/>
                    <a:pt x="12807061" y="2022094"/>
                    <a:pt x="12798552" y="2022094"/>
                  </a:cubicBezTo>
                  <a:lnTo>
                    <a:pt x="15367" y="2022094"/>
                  </a:lnTo>
                  <a:cubicBezTo>
                    <a:pt x="6858" y="2022094"/>
                    <a:pt x="0" y="2015236"/>
                    <a:pt x="0" y="2006854"/>
                  </a:cubicBezTo>
                  <a:close/>
                </a:path>
              </a:pathLst>
            </a:custGeom>
            <a:solidFill>
              <a:srgbClr val="F8ECE4"/>
            </a:solidFill>
          </p:spPr>
        </p:sp>
        <p:sp>
          <p:nvSpPr>
            <p:cNvPr name="Freeform 7" id="7"/>
            <p:cNvSpPr/>
            <p:nvPr/>
          </p:nvSpPr>
          <p:spPr>
            <a:xfrm flipH="false" flipV="false" rot="0">
              <a:off x="0" y="0"/>
              <a:ext cx="12826619" cy="2034794"/>
            </a:xfrm>
            <a:custGeom>
              <a:avLst/>
              <a:gdLst/>
              <a:ahLst/>
              <a:cxnLst/>
              <a:rect r="r" b="b" t="t" l="l"/>
              <a:pathLst>
                <a:path h="2034794" w="12826619">
                  <a:moveTo>
                    <a:pt x="0" y="21590"/>
                  </a:moveTo>
                  <a:cubicBezTo>
                    <a:pt x="0" y="9652"/>
                    <a:pt x="9779" y="0"/>
                    <a:pt x="21717" y="0"/>
                  </a:cubicBezTo>
                  <a:lnTo>
                    <a:pt x="12804902" y="0"/>
                  </a:lnTo>
                  <a:lnTo>
                    <a:pt x="12804902" y="6350"/>
                  </a:lnTo>
                  <a:lnTo>
                    <a:pt x="12804902" y="0"/>
                  </a:lnTo>
                  <a:cubicBezTo>
                    <a:pt x="12816840" y="0"/>
                    <a:pt x="12826619" y="9652"/>
                    <a:pt x="12826619" y="21590"/>
                  </a:cubicBezTo>
                  <a:lnTo>
                    <a:pt x="12820269" y="21590"/>
                  </a:lnTo>
                  <a:lnTo>
                    <a:pt x="12826619" y="21590"/>
                  </a:lnTo>
                  <a:lnTo>
                    <a:pt x="12826619" y="2013204"/>
                  </a:lnTo>
                  <a:lnTo>
                    <a:pt x="12820269" y="2013204"/>
                  </a:lnTo>
                  <a:lnTo>
                    <a:pt x="12826619" y="2013204"/>
                  </a:lnTo>
                  <a:cubicBezTo>
                    <a:pt x="12826619" y="2025142"/>
                    <a:pt x="12816840" y="2034794"/>
                    <a:pt x="12804902" y="2034794"/>
                  </a:cubicBezTo>
                  <a:lnTo>
                    <a:pt x="12804902" y="2028444"/>
                  </a:lnTo>
                  <a:lnTo>
                    <a:pt x="12804902" y="2034794"/>
                  </a:lnTo>
                  <a:lnTo>
                    <a:pt x="21717" y="2034794"/>
                  </a:lnTo>
                  <a:lnTo>
                    <a:pt x="21717" y="2028444"/>
                  </a:lnTo>
                  <a:lnTo>
                    <a:pt x="21717" y="2034794"/>
                  </a:lnTo>
                  <a:cubicBezTo>
                    <a:pt x="9779" y="2034794"/>
                    <a:pt x="0" y="2025142"/>
                    <a:pt x="0" y="2013204"/>
                  </a:cubicBezTo>
                  <a:lnTo>
                    <a:pt x="0" y="21590"/>
                  </a:lnTo>
                  <a:lnTo>
                    <a:pt x="6350" y="21590"/>
                  </a:lnTo>
                  <a:lnTo>
                    <a:pt x="0" y="21590"/>
                  </a:lnTo>
                  <a:moveTo>
                    <a:pt x="12700" y="21590"/>
                  </a:moveTo>
                  <a:lnTo>
                    <a:pt x="12700" y="2013204"/>
                  </a:lnTo>
                  <a:lnTo>
                    <a:pt x="6350" y="2013204"/>
                  </a:lnTo>
                  <a:lnTo>
                    <a:pt x="12700" y="2013204"/>
                  </a:lnTo>
                  <a:cubicBezTo>
                    <a:pt x="12700" y="2018030"/>
                    <a:pt x="16637" y="2022094"/>
                    <a:pt x="21717" y="2022094"/>
                  </a:cubicBezTo>
                  <a:lnTo>
                    <a:pt x="12804902" y="2022094"/>
                  </a:lnTo>
                  <a:cubicBezTo>
                    <a:pt x="12809855" y="2022094"/>
                    <a:pt x="12813919" y="2018030"/>
                    <a:pt x="12813919" y="2013204"/>
                  </a:cubicBezTo>
                  <a:lnTo>
                    <a:pt x="12813919" y="21590"/>
                  </a:lnTo>
                  <a:cubicBezTo>
                    <a:pt x="12813919" y="16764"/>
                    <a:pt x="12809982" y="12700"/>
                    <a:pt x="12804902"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name="Group 8" id="8"/>
          <p:cNvGrpSpPr/>
          <p:nvPr/>
        </p:nvGrpSpPr>
        <p:grpSpPr>
          <a:xfrm rot="0">
            <a:off x="8037165" y="2998589"/>
            <a:ext cx="3249215" cy="496570"/>
            <a:chOff x="0" y="0"/>
            <a:chExt cx="4332287" cy="662093"/>
          </a:xfrm>
        </p:grpSpPr>
        <p:sp>
          <p:nvSpPr>
            <p:cNvPr name="Freeform 9" id="9"/>
            <p:cNvSpPr/>
            <p:nvPr/>
          </p:nvSpPr>
          <p:spPr>
            <a:xfrm flipH="false" flipV="false" rot="0">
              <a:off x="0" y="0"/>
              <a:ext cx="4332287" cy="662093"/>
            </a:xfrm>
            <a:custGeom>
              <a:avLst/>
              <a:gdLst/>
              <a:ahLst/>
              <a:cxnLst/>
              <a:rect r="r" b="b" t="t" l="l"/>
              <a:pathLst>
                <a:path h="662093" w="4332287">
                  <a:moveTo>
                    <a:pt x="0" y="0"/>
                  </a:moveTo>
                  <a:lnTo>
                    <a:pt x="4332287" y="0"/>
                  </a:lnTo>
                  <a:lnTo>
                    <a:pt x="4332287" y="662093"/>
                  </a:lnTo>
                  <a:lnTo>
                    <a:pt x="0" y="662093"/>
                  </a:lnTo>
                  <a:close/>
                </a:path>
              </a:pathLst>
            </a:custGeom>
            <a:solidFill>
              <a:srgbClr val="000000">
                <a:alpha val="0"/>
              </a:srgbClr>
            </a:solidFill>
          </p:spPr>
        </p:sp>
        <p:sp>
          <p:nvSpPr>
            <p:cNvPr name="TextBox 10" id="10"/>
            <p:cNvSpPr txBox="true"/>
            <p:nvPr/>
          </p:nvSpPr>
          <p:spPr>
            <a:xfrm>
              <a:off x="0" y="-9525"/>
              <a:ext cx="4332287" cy="671618"/>
            </a:xfrm>
            <a:prstGeom prst="rect">
              <a:avLst/>
            </a:prstGeom>
          </p:spPr>
          <p:txBody>
            <a:bodyPr anchor="t" rtlCol="false" tIns="0" lIns="0" bIns="0" rIns="0"/>
            <a:lstStyle/>
            <a:p>
              <a:pPr algn="l">
                <a:lnSpc>
                  <a:spcPts val="3187"/>
                </a:lnSpc>
              </a:pPr>
              <a:r>
                <a:rPr lang="en-US" sz="2499" b="true">
                  <a:solidFill>
                    <a:srgbClr val="151617"/>
                  </a:solidFill>
                  <a:latin typeface="Montserrat Bold"/>
                  <a:ea typeface="Montserrat Bold"/>
                  <a:cs typeface="Montserrat Bold"/>
                  <a:sym typeface="Montserrat Bold"/>
                </a:rPr>
                <a:t>Sanket Jha</a:t>
              </a:r>
            </a:p>
          </p:txBody>
        </p:sp>
      </p:grpSp>
      <p:grpSp>
        <p:nvGrpSpPr>
          <p:cNvPr name="Group 11" id="11"/>
          <p:cNvGrpSpPr/>
          <p:nvPr/>
        </p:nvGrpSpPr>
        <p:grpSpPr>
          <a:xfrm rot="0">
            <a:off x="8037165" y="3560415"/>
            <a:ext cx="9071670" cy="415975"/>
            <a:chOff x="0" y="0"/>
            <a:chExt cx="12095560" cy="554633"/>
          </a:xfrm>
        </p:grpSpPr>
        <p:sp>
          <p:nvSpPr>
            <p:cNvPr name="Freeform 12" id="12"/>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13" id="13"/>
            <p:cNvSpPr txBox="true"/>
            <p:nvPr/>
          </p:nvSpPr>
          <p:spPr>
            <a:xfrm>
              <a:off x="0" y="-85725"/>
              <a:ext cx="12095560" cy="640358"/>
            </a:xfrm>
            <a:prstGeom prst="rect">
              <a:avLst/>
            </a:prstGeom>
          </p:spPr>
          <p:txBody>
            <a:bodyPr anchor="t" rtlCol="false" tIns="0" lIns="0" bIns="0" rIns="0"/>
            <a:lstStyle/>
            <a:p>
              <a:pPr algn="l">
                <a:lnSpc>
                  <a:spcPts val="3250"/>
                </a:lnSpc>
              </a:pPr>
              <a:r>
                <a:rPr lang="en-US" sz="2000">
                  <a:solidFill>
                    <a:srgbClr val="151617"/>
                  </a:solidFill>
                  <a:latin typeface="Arimo"/>
                  <a:ea typeface="Arimo"/>
                  <a:cs typeface="Arimo"/>
                  <a:sym typeface="Arimo"/>
                </a:rPr>
                <a:t>Data loading, cleaning, digit extraction</a:t>
              </a:r>
            </a:p>
          </p:txBody>
        </p:sp>
      </p:grpSp>
      <p:grpSp>
        <p:nvGrpSpPr>
          <p:cNvPr name="Group 14" id="14"/>
          <p:cNvGrpSpPr/>
          <p:nvPr/>
        </p:nvGrpSpPr>
        <p:grpSpPr>
          <a:xfrm rot="0">
            <a:off x="7763024" y="4500860"/>
            <a:ext cx="9619952" cy="1526084"/>
            <a:chOff x="0" y="0"/>
            <a:chExt cx="12826603" cy="2034778"/>
          </a:xfrm>
        </p:grpSpPr>
        <p:sp>
          <p:nvSpPr>
            <p:cNvPr name="Freeform 15" id="15"/>
            <p:cNvSpPr/>
            <p:nvPr/>
          </p:nvSpPr>
          <p:spPr>
            <a:xfrm flipH="false" flipV="false" rot="0">
              <a:off x="6350" y="6350"/>
              <a:ext cx="12813919" cy="2022094"/>
            </a:xfrm>
            <a:custGeom>
              <a:avLst/>
              <a:gdLst/>
              <a:ahLst/>
              <a:cxnLst/>
              <a:rect r="r" b="b" t="t" l="l"/>
              <a:pathLst>
                <a:path h="2022094" w="12813919">
                  <a:moveTo>
                    <a:pt x="0" y="15240"/>
                  </a:moveTo>
                  <a:cubicBezTo>
                    <a:pt x="0" y="6858"/>
                    <a:pt x="6858" y="0"/>
                    <a:pt x="15367" y="0"/>
                  </a:cubicBezTo>
                  <a:lnTo>
                    <a:pt x="12798552" y="0"/>
                  </a:lnTo>
                  <a:cubicBezTo>
                    <a:pt x="12807061" y="0"/>
                    <a:pt x="12813919" y="6858"/>
                    <a:pt x="12813919" y="15240"/>
                  </a:cubicBezTo>
                  <a:lnTo>
                    <a:pt x="12813919" y="2006854"/>
                  </a:lnTo>
                  <a:cubicBezTo>
                    <a:pt x="12813919" y="2015236"/>
                    <a:pt x="12807061" y="2022094"/>
                    <a:pt x="12798552" y="2022094"/>
                  </a:cubicBezTo>
                  <a:lnTo>
                    <a:pt x="15367" y="2022094"/>
                  </a:lnTo>
                  <a:cubicBezTo>
                    <a:pt x="6858" y="2022094"/>
                    <a:pt x="0" y="2015236"/>
                    <a:pt x="0" y="2006854"/>
                  </a:cubicBezTo>
                  <a:close/>
                </a:path>
              </a:pathLst>
            </a:custGeom>
            <a:solidFill>
              <a:srgbClr val="F8ECE4"/>
            </a:solidFill>
          </p:spPr>
        </p:sp>
        <p:sp>
          <p:nvSpPr>
            <p:cNvPr name="Freeform 16" id="16"/>
            <p:cNvSpPr/>
            <p:nvPr/>
          </p:nvSpPr>
          <p:spPr>
            <a:xfrm flipH="false" flipV="false" rot="0">
              <a:off x="0" y="0"/>
              <a:ext cx="12826619" cy="2034794"/>
            </a:xfrm>
            <a:custGeom>
              <a:avLst/>
              <a:gdLst/>
              <a:ahLst/>
              <a:cxnLst/>
              <a:rect r="r" b="b" t="t" l="l"/>
              <a:pathLst>
                <a:path h="2034794" w="12826619">
                  <a:moveTo>
                    <a:pt x="0" y="21590"/>
                  </a:moveTo>
                  <a:cubicBezTo>
                    <a:pt x="0" y="9652"/>
                    <a:pt x="9779" y="0"/>
                    <a:pt x="21717" y="0"/>
                  </a:cubicBezTo>
                  <a:lnTo>
                    <a:pt x="12804902" y="0"/>
                  </a:lnTo>
                  <a:lnTo>
                    <a:pt x="12804902" y="6350"/>
                  </a:lnTo>
                  <a:lnTo>
                    <a:pt x="12804902" y="0"/>
                  </a:lnTo>
                  <a:cubicBezTo>
                    <a:pt x="12816840" y="0"/>
                    <a:pt x="12826619" y="9652"/>
                    <a:pt x="12826619" y="21590"/>
                  </a:cubicBezTo>
                  <a:lnTo>
                    <a:pt x="12820269" y="21590"/>
                  </a:lnTo>
                  <a:lnTo>
                    <a:pt x="12826619" y="21590"/>
                  </a:lnTo>
                  <a:lnTo>
                    <a:pt x="12826619" y="2013204"/>
                  </a:lnTo>
                  <a:lnTo>
                    <a:pt x="12820269" y="2013204"/>
                  </a:lnTo>
                  <a:lnTo>
                    <a:pt x="12826619" y="2013204"/>
                  </a:lnTo>
                  <a:cubicBezTo>
                    <a:pt x="12826619" y="2025142"/>
                    <a:pt x="12816840" y="2034794"/>
                    <a:pt x="12804902" y="2034794"/>
                  </a:cubicBezTo>
                  <a:lnTo>
                    <a:pt x="12804902" y="2028444"/>
                  </a:lnTo>
                  <a:lnTo>
                    <a:pt x="12804902" y="2034794"/>
                  </a:lnTo>
                  <a:lnTo>
                    <a:pt x="21717" y="2034794"/>
                  </a:lnTo>
                  <a:lnTo>
                    <a:pt x="21717" y="2028444"/>
                  </a:lnTo>
                  <a:lnTo>
                    <a:pt x="21717" y="2034794"/>
                  </a:lnTo>
                  <a:cubicBezTo>
                    <a:pt x="9779" y="2034794"/>
                    <a:pt x="0" y="2025142"/>
                    <a:pt x="0" y="2013204"/>
                  </a:cubicBezTo>
                  <a:lnTo>
                    <a:pt x="0" y="21590"/>
                  </a:lnTo>
                  <a:lnTo>
                    <a:pt x="6350" y="21590"/>
                  </a:lnTo>
                  <a:lnTo>
                    <a:pt x="0" y="21590"/>
                  </a:lnTo>
                  <a:moveTo>
                    <a:pt x="12700" y="21590"/>
                  </a:moveTo>
                  <a:lnTo>
                    <a:pt x="12700" y="2013204"/>
                  </a:lnTo>
                  <a:lnTo>
                    <a:pt x="6350" y="2013204"/>
                  </a:lnTo>
                  <a:lnTo>
                    <a:pt x="12700" y="2013204"/>
                  </a:lnTo>
                  <a:cubicBezTo>
                    <a:pt x="12700" y="2018030"/>
                    <a:pt x="16637" y="2022094"/>
                    <a:pt x="21717" y="2022094"/>
                  </a:cubicBezTo>
                  <a:lnTo>
                    <a:pt x="12804902" y="2022094"/>
                  </a:lnTo>
                  <a:cubicBezTo>
                    <a:pt x="12809855" y="2022094"/>
                    <a:pt x="12813919" y="2018030"/>
                    <a:pt x="12813919" y="2013204"/>
                  </a:cubicBezTo>
                  <a:lnTo>
                    <a:pt x="12813919" y="21590"/>
                  </a:lnTo>
                  <a:cubicBezTo>
                    <a:pt x="12813919" y="16764"/>
                    <a:pt x="12809982" y="12700"/>
                    <a:pt x="12804902"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name="Group 17" id="17"/>
          <p:cNvGrpSpPr/>
          <p:nvPr/>
        </p:nvGrpSpPr>
        <p:grpSpPr>
          <a:xfrm rot="0">
            <a:off x="8037165" y="4775001"/>
            <a:ext cx="3249215" cy="496570"/>
            <a:chOff x="0" y="0"/>
            <a:chExt cx="4332287" cy="662093"/>
          </a:xfrm>
        </p:grpSpPr>
        <p:sp>
          <p:nvSpPr>
            <p:cNvPr name="Freeform 18" id="18"/>
            <p:cNvSpPr/>
            <p:nvPr/>
          </p:nvSpPr>
          <p:spPr>
            <a:xfrm flipH="false" flipV="false" rot="0">
              <a:off x="0" y="0"/>
              <a:ext cx="4332287" cy="662093"/>
            </a:xfrm>
            <a:custGeom>
              <a:avLst/>
              <a:gdLst/>
              <a:ahLst/>
              <a:cxnLst/>
              <a:rect r="r" b="b" t="t" l="l"/>
              <a:pathLst>
                <a:path h="662093" w="4332287">
                  <a:moveTo>
                    <a:pt x="0" y="0"/>
                  </a:moveTo>
                  <a:lnTo>
                    <a:pt x="4332287" y="0"/>
                  </a:lnTo>
                  <a:lnTo>
                    <a:pt x="4332287" y="662093"/>
                  </a:lnTo>
                  <a:lnTo>
                    <a:pt x="0" y="662093"/>
                  </a:lnTo>
                  <a:close/>
                </a:path>
              </a:pathLst>
            </a:custGeom>
            <a:solidFill>
              <a:srgbClr val="000000">
                <a:alpha val="0"/>
              </a:srgbClr>
            </a:solidFill>
          </p:spPr>
        </p:sp>
        <p:sp>
          <p:nvSpPr>
            <p:cNvPr name="TextBox 19" id="19"/>
            <p:cNvSpPr txBox="true"/>
            <p:nvPr/>
          </p:nvSpPr>
          <p:spPr>
            <a:xfrm>
              <a:off x="0" y="-9525"/>
              <a:ext cx="4332287" cy="671618"/>
            </a:xfrm>
            <a:prstGeom prst="rect">
              <a:avLst/>
            </a:prstGeom>
          </p:spPr>
          <p:txBody>
            <a:bodyPr anchor="t" rtlCol="false" tIns="0" lIns="0" bIns="0" rIns="0"/>
            <a:lstStyle/>
            <a:p>
              <a:pPr algn="l">
                <a:lnSpc>
                  <a:spcPts val="3187"/>
                </a:lnSpc>
              </a:pPr>
              <a:r>
                <a:rPr lang="en-US" sz="2499" b="true">
                  <a:solidFill>
                    <a:srgbClr val="151617"/>
                  </a:solidFill>
                  <a:latin typeface="Montserrat Bold"/>
                  <a:ea typeface="Montserrat Bold"/>
                  <a:cs typeface="Montserrat Bold"/>
                  <a:sym typeface="Montserrat Bold"/>
                </a:rPr>
                <a:t>Deepesh Dey</a:t>
              </a:r>
            </a:p>
          </p:txBody>
        </p:sp>
      </p:grpSp>
      <p:grpSp>
        <p:nvGrpSpPr>
          <p:cNvPr name="Group 20" id="20"/>
          <p:cNvGrpSpPr/>
          <p:nvPr/>
        </p:nvGrpSpPr>
        <p:grpSpPr>
          <a:xfrm rot="0">
            <a:off x="8037165" y="5336827"/>
            <a:ext cx="9071670" cy="415975"/>
            <a:chOff x="0" y="0"/>
            <a:chExt cx="12095560" cy="554633"/>
          </a:xfrm>
        </p:grpSpPr>
        <p:sp>
          <p:nvSpPr>
            <p:cNvPr name="Freeform 21" id="21"/>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22" id="22"/>
            <p:cNvSpPr txBox="true"/>
            <p:nvPr/>
          </p:nvSpPr>
          <p:spPr>
            <a:xfrm>
              <a:off x="0" y="-85725"/>
              <a:ext cx="12095560" cy="640358"/>
            </a:xfrm>
            <a:prstGeom prst="rect">
              <a:avLst/>
            </a:prstGeom>
          </p:spPr>
          <p:txBody>
            <a:bodyPr anchor="t" rtlCol="false" tIns="0" lIns="0" bIns="0" rIns="0"/>
            <a:lstStyle/>
            <a:p>
              <a:pPr algn="l">
                <a:lnSpc>
                  <a:spcPts val="3250"/>
                </a:lnSpc>
              </a:pPr>
              <a:r>
                <a:rPr lang="en-US" sz="2000">
                  <a:solidFill>
                    <a:srgbClr val="151617"/>
                  </a:solidFill>
                  <a:latin typeface="Arimo"/>
                  <a:ea typeface="Arimo"/>
                  <a:cs typeface="Arimo"/>
                  <a:sym typeface="Arimo"/>
                </a:rPr>
                <a:t>Benford analysis, visualization, testing</a:t>
              </a:r>
            </a:p>
          </p:txBody>
        </p:sp>
      </p:grpSp>
      <p:grpSp>
        <p:nvGrpSpPr>
          <p:cNvPr name="Group 23" id="23"/>
          <p:cNvGrpSpPr/>
          <p:nvPr/>
        </p:nvGrpSpPr>
        <p:grpSpPr>
          <a:xfrm rot="0">
            <a:off x="7763024" y="6277272"/>
            <a:ext cx="9619952" cy="1526084"/>
            <a:chOff x="0" y="0"/>
            <a:chExt cx="12826603" cy="2034778"/>
          </a:xfrm>
        </p:grpSpPr>
        <p:sp>
          <p:nvSpPr>
            <p:cNvPr name="Freeform 24" id="24"/>
            <p:cNvSpPr/>
            <p:nvPr/>
          </p:nvSpPr>
          <p:spPr>
            <a:xfrm flipH="false" flipV="false" rot="0">
              <a:off x="6350" y="6350"/>
              <a:ext cx="12813919" cy="2022094"/>
            </a:xfrm>
            <a:custGeom>
              <a:avLst/>
              <a:gdLst/>
              <a:ahLst/>
              <a:cxnLst/>
              <a:rect r="r" b="b" t="t" l="l"/>
              <a:pathLst>
                <a:path h="2022094" w="12813919">
                  <a:moveTo>
                    <a:pt x="0" y="15240"/>
                  </a:moveTo>
                  <a:cubicBezTo>
                    <a:pt x="0" y="6858"/>
                    <a:pt x="6858" y="0"/>
                    <a:pt x="15367" y="0"/>
                  </a:cubicBezTo>
                  <a:lnTo>
                    <a:pt x="12798552" y="0"/>
                  </a:lnTo>
                  <a:cubicBezTo>
                    <a:pt x="12807061" y="0"/>
                    <a:pt x="12813919" y="6858"/>
                    <a:pt x="12813919" y="15240"/>
                  </a:cubicBezTo>
                  <a:lnTo>
                    <a:pt x="12813919" y="2006854"/>
                  </a:lnTo>
                  <a:cubicBezTo>
                    <a:pt x="12813919" y="2015236"/>
                    <a:pt x="12807061" y="2022094"/>
                    <a:pt x="12798552" y="2022094"/>
                  </a:cubicBezTo>
                  <a:lnTo>
                    <a:pt x="15367" y="2022094"/>
                  </a:lnTo>
                  <a:cubicBezTo>
                    <a:pt x="6858" y="2022094"/>
                    <a:pt x="0" y="2015236"/>
                    <a:pt x="0" y="2006854"/>
                  </a:cubicBezTo>
                  <a:close/>
                </a:path>
              </a:pathLst>
            </a:custGeom>
            <a:solidFill>
              <a:srgbClr val="F8ECE4"/>
            </a:solidFill>
          </p:spPr>
        </p:sp>
        <p:sp>
          <p:nvSpPr>
            <p:cNvPr name="Freeform 25" id="25"/>
            <p:cNvSpPr/>
            <p:nvPr/>
          </p:nvSpPr>
          <p:spPr>
            <a:xfrm flipH="false" flipV="false" rot="0">
              <a:off x="0" y="0"/>
              <a:ext cx="12826619" cy="2034794"/>
            </a:xfrm>
            <a:custGeom>
              <a:avLst/>
              <a:gdLst/>
              <a:ahLst/>
              <a:cxnLst/>
              <a:rect r="r" b="b" t="t" l="l"/>
              <a:pathLst>
                <a:path h="2034794" w="12826619">
                  <a:moveTo>
                    <a:pt x="0" y="21590"/>
                  </a:moveTo>
                  <a:cubicBezTo>
                    <a:pt x="0" y="9652"/>
                    <a:pt x="9779" y="0"/>
                    <a:pt x="21717" y="0"/>
                  </a:cubicBezTo>
                  <a:lnTo>
                    <a:pt x="12804902" y="0"/>
                  </a:lnTo>
                  <a:lnTo>
                    <a:pt x="12804902" y="6350"/>
                  </a:lnTo>
                  <a:lnTo>
                    <a:pt x="12804902" y="0"/>
                  </a:lnTo>
                  <a:cubicBezTo>
                    <a:pt x="12816840" y="0"/>
                    <a:pt x="12826619" y="9652"/>
                    <a:pt x="12826619" y="21590"/>
                  </a:cubicBezTo>
                  <a:lnTo>
                    <a:pt x="12820269" y="21590"/>
                  </a:lnTo>
                  <a:lnTo>
                    <a:pt x="12826619" y="21590"/>
                  </a:lnTo>
                  <a:lnTo>
                    <a:pt x="12826619" y="2013204"/>
                  </a:lnTo>
                  <a:lnTo>
                    <a:pt x="12820269" y="2013204"/>
                  </a:lnTo>
                  <a:lnTo>
                    <a:pt x="12826619" y="2013204"/>
                  </a:lnTo>
                  <a:cubicBezTo>
                    <a:pt x="12826619" y="2025142"/>
                    <a:pt x="12816840" y="2034794"/>
                    <a:pt x="12804902" y="2034794"/>
                  </a:cubicBezTo>
                  <a:lnTo>
                    <a:pt x="12804902" y="2028444"/>
                  </a:lnTo>
                  <a:lnTo>
                    <a:pt x="12804902" y="2034794"/>
                  </a:lnTo>
                  <a:lnTo>
                    <a:pt x="21717" y="2034794"/>
                  </a:lnTo>
                  <a:lnTo>
                    <a:pt x="21717" y="2028444"/>
                  </a:lnTo>
                  <a:lnTo>
                    <a:pt x="21717" y="2034794"/>
                  </a:lnTo>
                  <a:cubicBezTo>
                    <a:pt x="9779" y="2034794"/>
                    <a:pt x="0" y="2025142"/>
                    <a:pt x="0" y="2013204"/>
                  </a:cubicBezTo>
                  <a:lnTo>
                    <a:pt x="0" y="21590"/>
                  </a:lnTo>
                  <a:lnTo>
                    <a:pt x="6350" y="21590"/>
                  </a:lnTo>
                  <a:lnTo>
                    <a:pt x="0" y="21590"/>
                  </a:lnTo>
                  <a:moveTo>
                    <a:pt x="12700" y="21590"/>
                  </a:moveTo>
                  <a:lnTo>
                    <a:pt x="12700" y="2013204"/>
                  </a:lnTo>
                  <a:lnTo>
                    <a:pt x="6350" y="2013204"/>
                  </a:lnTo>
                  <a:lnTo>
                    <a:pt x="12700" y="2013204"/>
                  </a:lnTo>
                  <a:cubicBezTo>
                    <a:pt x="12700" y="2018030"/>
                    <a:pt x="16637" y="2022094"/>
                    <a:pt x="21717" y="2022094"/>
                  </a:cubicBezTo>
                  <a:lnTo>
                    <a:pt x="12804902" y="2022094"/>
                  </a:lnTo>
                  <a:cubicBezTo>
                    <a:pt x="12809855" y="2022094"/>
                    <a:pt x="12813919" y="2018030"/>
                    <a:pt x="12813919" y="2013204"/>
                  </a:cubicBezTo>
                  <a:lnTo>
                    <a:pt x="12813919" y="21590"/>
                  </a:lnTo>
                  <a:cubicBezTo>
                    <a:pt x="12813919" y="16764"/>
                    <a:pt x="12809982" y="12700"/>
                    <a:pt x="12804902"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name="Group 26" id="26"/>
          <p:cNvGrpSpPr/>
          <p:nvPr/>
        </p:nvGrpSpPr>
        <p:grpSpPr>
          <a:xfrm rot="0">
            <a:off x="8037165" y="6551414"/>
            <a:ext cx="3249215" cy="496570"/>
            <a:chOff x="0" y="0"/>
            <a:chExt cx="4332287" cy="662093"/>
          </a:xfrm>
        </p:grpSpPr>
        <p:sp>
          <p:nvSpPr>
            <p:cNvPr name="Freeform 27" id="27"/>
            <p:cNvSpPr/>
            <p:nvPr/>
          </p:nvSpPr>
          <p:spPr>
            <a:xfrm flipH="false" flipV="false" rot="0">
              <a:off x="0" y="0"/>
              <a:ext cx="4332287" cy="662093"/>
            </a:xfrm>
            <a:custGeom>
              <a:avLst/>
              <a:gdLst/>
              <a:ahLst/>
              <a:cxnLst/>
              <a:rect r="r" b="b" t="t" l="l"/>
              <a:pathLst>
                <a:path h="662093" w="4332287">
                  <a:moveTo>
                    <a:pt x="0" y="0"/>
                  </a:moveTo>
                  <a:lnTo>
                    <a:pt x="4332287" y="0"/>
                  </a:lnTo>
                  <a:lnTo>
                    <a:pt x="4332287" y="662093"/>
                  </a:lnTo>
                  <a:lnTo>
                    <a:pt x="0" y="662093"/>
                  </a:lnTo>
                  <a:close/>
                </a:path>
              </a:pathLst>
            </a:custGeom>
            <a:solidFill>
              <a:srgbClr val="000000">
                <a:alpha val="0"/>
              </a:srgbClr>
            </a:solidFill>
          </p:spPr>
        </p:sp>
        <p:sp>
          <p:nvSpPr>
            <p:cNvPr name="TextBox 28" id="28"/>
            <p:cNvSpPr txBox="true"/>
            <p:nvPr/>
          </p:nvSpPr>
          <p:spPr>
            <a:xfrm>
              <a:off x="0" y="-9525"/>
              <a:ext cx="4332287" cy="671618"/>
            </a:xfrm>
            <a:prstGeom prst="rect">
              <a:avLst/>
            </a:prstGeom>
          </p:spPr>
          <p:txBody>
            <a:bodyPr anchor="t" rtlCol="false" tIns="0" lIns="0" bIns="0" rIns="0"/>
            <a:lstStyle/>
            <a:p>
              <a:pPr algn="l">
                <a:lnSpc>
                  <a:spcPts val="3187"/>
                </a:lnSpc>
              </a:pPr>
              <a:r>
                <a:rPr lang="en-US" sz="2499" b="true">
                  <a:solidFill>
                    <a:srgbClr val="151617"/>
                  </a:solidFill>
                  <a:latin typeface="Montserrat Bold"/>
                  <a:ea typeface="Montserrat Bold"/>
                  <a:cs typeface="Montserrat Bold"/>
                  <a:sym typeface="Montserrat Bold"/>
                </a:rPr>
                <a:t>Angelo Nelson</a:t>
              </a:r>
            </a:p>
          </p:txBody>
        </p:sp>
      </p:grpSp>
      <p:grpSp>
        <p:nvGrpSpPr>
          <p:cNvPr name="Group 29" id="29"/>
          <p:cNvGrpSpPr/>
          <p:nvPr/>
        </p:nvGrpSpPr>
        <p:grpSpPr>
          <a:xfrm rot="0">
            <a:off x="8037165" y="7113240"/>
            <a:ext cx="9071670" cy="415975"/>
            <a:chOff x="0" y="0"/>
            <a:chExt cx="12095560" cy="554633"/>
          </a:xfrm>
        </p:grpSpPr>
        <p:sp>
          <p:nvSpPr>
            <p:cNvPr name="Freeform 30" id="30"/>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31" id="31"/>
            <p:cNvSpPr txBox="true"/>
            <p:nvPr/>
          </p:nvSpPr>
          <p:spPr>
            <a:xfrm>
              <a:off x="0" y="-85725"/>
              <a:ext cx="12095560" cy="640358"/>
            </a:xfrm>
            <a:prstGeom prst="rect">
              <a:avLst/>
            </a:prstGeom>
          </p:spPr>
          <p:txBody>
            <a:bodyPr anchor="t" rtlCol="false" tIns="0" lIns="0" bIns="0" rIns="0"/>
            <a:lstStyle/>
            <a:p>
              <a:pPr algn="l">
                <a:lnSpc>
                  <a:spcPts val="3250"/>
                </a:lnSpc>
              </a:pPr>
              <a:r>
                <a:rPr lang="en-US" sz="2000">
                  <a:solidFill>
                    <a:srgbClr val="151617"/>
                  </a:solidFill>
                  <a:latin typeface="Arimo"/>
                  <a:ea typeface="Arimo"/>
                  <a:cs typeface="Arimo"/>
                  <a:sym typeface="Arimo"/>
                </a:rPr>
                <a:t>Benford analysis, visualization, testing</a:t>
              </a:r>
            </a:p>
          </p:txBody>
        </p:sp>
      </p:grpSp>
      <p:grpSp>
        <p:nvGrpSpPr>
          <p:cNvPr name="Group 32" id="32"/>
          <p:cNvGrpSpPr/>
          <p:nvPr/>
        </p:nvGrpSpPr>
        <p:grpSpPr>
          <a:xfrm rot="0">
            <a:off x="7763024" y="8053685"/>
            <a:ext cx="9619952" cy="1526084"/>
            <a:chOff x="0" y="0"/>
            <a:chExt cx="12826603" cy="2034778"/>
          </a:xfrm>
        </p:grpSpPr>
        <p:sp>
          <p:nvSpPr>
            <p:cNvPr name="Freeform 33" id="33"/>
            <p:cNvSpPr/>
            <p:nvPr/>
          </p:nvSpPr>
          <p:spPr>
            <a:xfrm flipH="false" flipV="false" rot="0">
              <a:off x="6350" y="6350"/>
              <a:ext cx="12813919" cy="2022094"/>
            </a:xfrm>
            <a:custGeom>
              <a:avLst/>
              <a:gdLst/>
              <a:ahLst/>
              <a:cxnLst/>
              <a:rect r="r" b="b" t="t" l="l"/>
              <a:pathLst>
                <a:path h="2022094" w="12813919">
                  <a:moveTo>
                    <a:pt x="0" y="15240"/>
                  </a:moveTo>
                  <a:cubicBezTo>
                    <a:pt x="0" y="6858"/>
                    <a:pt x="6858" y="0"/>
                    <a:pt x="15367" y="0"/>
                  </a:cubicBezTo>
                  <a:lnTo>
                    <a:pt x="12798552" y="0"/>
                  </a:lnTo>
                  <a:cubicBezTo>
                    <a:pt x="12807061" y="0"/>
                    <a:pt x="12813919" y="6858"/>
                    <a:pt x="12813919" y="15240"/>
                  </a:cubicBezTo>
                  <a:lnTo>
                    <a:pt x="12813919" y="2006854"/>
                  </a:lnTo>
                  <a:cubicBezTo>
                    <a:pt x="12813919" y="2015236"/>
                    <a:pt x="12807061" y="2022094"/>
                    <a:pt x="12798552" y="2022094"/>
                  </a:cubicBezTo>
                  <a:lnTo>
                    <a:pt x="15367" y="2022094"/>
                  </a:lnTo>
                  <a:cubicBezTo>
                    <a:pt x="6858" y="2022094"/>
                    <a:pt x="0" y="2015236"/>
                    <a:pt x="0" y="2006854"/>
                  </a:cubicBezTo>
                  <a:close/>
                </a:path>
              </a:pathLst>
            </a:custGeom>
            <a:solidFill>
              <a:srgbClr val="F8ECE4"/>
            </a:solidFill>
          </p:spPr>
        </p:sp>
        <p:sp>
          <p:nvSpPr>
            <p:cNvPr name="Freeform 34" id="34"/>
            <p:cNvSpPr/>
            <p:nvPr/>
          </p:nvSpPr>
          <p:spPr>
            <a:xfrm flipH="false" flipV="false" rot="0">
              <a:off x="0" y="0"/>
              <a:ext cx="12826619" cy="2034794"/>
            </a:xfrm>
            <a:custGeom>
              <a:avLst/>
              <a:gdLst/>
              <a:ahLst/>
              <a:cxnLst/>
              <a:rect r="r" b="b" t="t" l="l"/>
              <a:pathLst>
                <a:path h="2034794" w="12826619">
                  <a:moveTo>
                    <a:pt x="0" y="21590"/>
                  </a:moveTo>
                  <a:cubicBezTo>
                    <a:pt x="0" y="9652"/>
                    <a:pt x="9779" y="0"/>
                    <a:pt x="21717" y="0"/>
                  </a:cubicBezTo>
                  <a:lnTo>
                    <a:pt x="12804902" y="0"/>
                  </a:lnTo>
                  <a:lnTo>
                    <a:pt x="12804902" y="6350"/>
                  </a:lnTo>
                  <a:lnTo>
                    <a:pt x="12804902" y="0"/>
                  </a:lnTo>
                  <a:cubicBezTo>
                    <a:pt x="12816840" y="0"/>
                    <a:pt x="12826619" y="9652"/>
                    <a:pt x="12826619" y="21590"/>
                  </a:cubicBezTo>
                  <a:lnTo>
                    <a:pt x="12820269" y="21590"/>
                  </a:lnTo>
                  <a:lnTo>
                    <a:pt x="12826619" y="21590"/>
                  </a:lnTo>
                  <a:lnTo>
                    <a:pt x="12826619" y="2013204"/>
                  </a:lnTo>
                  <a:lnTo>
                    <a:pt x="12820269" y="2013204"/>
                  </a:lnTo>
                  <a:lnTo>
                    <a:pt x="12826619" y="2013204"/>
                  </a:lnTo>
                  <a:cubicBezTo>
                    <a:pt x="12826619" y="2025142"/>
                    <a:pt x="12816840" y="2034794"/>
                    <a:pt x="12804902" y="2034794"/>
                  </a:cubicBezTo>
                  <a:lnTo>
                    <a:pt x="12804902" y="2028444"/>
                  </a:lnTo>
                  <a:lnTo>
                    <a:pt x="12804902" y="2034794"/>
                  </a:lnTo>
                  <a:lnTo>
                    <a:pt x="21717" y="2034794"/>
                  </a:lnTo>
                  <a:lnTo>
                    <a:pt x="21717" y="2028444"/>
                  </a:lnTo>
                  <a:lnTo>
                    <a:pt x="21717" y="2034794"/>
                  </a:lnTo>
                  <a:cubicBezTo>
                    <a:pt x="9779" y="2034794"/>
                    <a:pt x="0" y="2025142"/>
                    <a:pt x="0" y="2013204"/>
                  </a:cubicBezTo>
                  <a:lnTo>
                    <a:pt x="0" y="21590"/>
                  </a:lnTo>
                  <a:lnTo>
                    <a:pt x="6350" y="21590"/>
                  </a:lnTo>
                  <a:lnTo>
                    <a:pt x="0" y="21590"/>
                  </a:lnTo>
                  <a:moveTo>
                    <a:pt x="12700" y="21590"/>
                  </a:moveTo>
                  <a:lnTo>
                    <a:pt x="12700" y="2013204"/>
                  </a:lnTo>
                  <a:lnTo>
                    <a:pt x="6350" y="2013204"/>
                  </a:lnTo>
                  <a:lnTo>
                    <a:pt x="12700" y="2013204"/>
                  </a:lnTo>
                  <a:cubicBezTo>
                    <a:pt x="12700" y="2018030"/>
                    <a:pt x="16637" y="2022094"/>
                    <a:pt x="21717" y="2022094"/>
                  </a:cubicBezTo>
                  <a:lnTo>
                    <a:pt x="12804902" y="2022094"/>
                  </a:lnTo>
                  <a:cubicBezTo>
                    <a:pt x="12809855" y="2022094"/>
                    <a:pt x="12813919" y="2018030"/>
                    <a:pt x="12813919" y="2013204"/>
                  </a:cubicBezTo>
                  <a:lnTo>
                    <a:pt x="12813919" y="21590"/>
                  </a:lnTo>
                  <a:cubicBezTo>
                    <a:pt x="12813919" y="16764"/>
                    <a:pt x="12809982" y="12700"/>
                    <a:pt x="12804902" y="12700"/>
                  </a:cubicBezTo>
                  <a:lnTo>
                    <a:pt x="21717" y="12700"/>
                  </a:lnTo>
                  <a:lnTo>
                    <a:pt x="21717" y="6350"/>
                  </a:lnTo>
                  <a:lnTo>
                    <a:pt x="21717" y="12700"/>
                  </a:lnTo>
                  <a:cubicBezTo>
                    <a:pt x="16637" y="12700"/>
                    <a:pt x="12700" y="16764"/>
                    <a:pt x="12700" y="21590"/>
                  </a:cubicBezTo>
                  <a:close/>
                </a:path>
              </a:pathLst>
            </a:custGeom>
            <a:solidFill>
              <a:srgbClr val="151617"/>
            </a:solidFill>
          </p:spPr>
        </p:sp>
      </p:grpSp>
      <p:grpSp>
        <p:nvGrpSpPr>
          <p:cNvPr name="Group 35" id="35"/>
          <p:cNvGrpSpPr/>
          <p:nvPr/>
        </p:nvGrpSpPr>
        <p:grpSpPr>
          <a:xfrm rot="0">
            <a:off x="8037165" y="8327826"/>
            <a:ext cx="3249215" cy="496570"/>
            <a:chOff x="0" y="0"/>
            <a:chExt cx="4332287" cy="662093"/>
          </a:xfrm>
        </p:grpSpPr>
        <p:sp>
          <p:nvSpPr>
            <p:cNvPr name="Freeform 36" id="36"/>
            <p:cNvSpPr/>
            <p:nvPr/>
          </p:nvSpPr>
          <p:spPr>
            <a:xfrm flipH="false" flipV="false" rot="0">
              <a:off x="0" y="0"/>
              <a:ext cx="4332287" cy="662093"/>
            </a:xfrm>
            <a:custGeom>
              <a:avLst/>
              <a:gdLst/>
              <a:ahLst/>
              <a:cxnLst/>
              <a:rect r="r" b="b" t="t" l="l"/>
              <a:pathLst>
                <a:path h="662093" w="4332287">
                  <a:moveTo>
                    <a:pt x="0" y="0"/>
                  </a:moveTo>
                  <a:lnTo>
                    <a:pt x="4332287" y="0"/>
                  </a:lnTo>
                  <a:lnTo>
                    <a:pt x="4332287" y="662093"/>
                  </a:lnTo>
                  <a:lnTo>
                    <a:pt x="0" y="662093"/>
                  </a:lnTo>
                  <a:close/>
                </a:path>
              </a:pathLst>
            </a:custGeom>
            <a:solidFill>
              <a:srgbClr val="000000">
                <a:alpha val="0"/>
              </a:srgbClr>
            </a:solidFill>
          </p:spPr>
        </p:sp>
        <p:sp>
          <p:nvSpPr>
            <p:cNvPr name="TextBox 37" id="37"/>
            <p:cNvSpPr txBox="true"/>
            <p:nvPr/>
          </p:nvSpPr>
          <p:spPr>
            <a:xfrm>
              <a:off x="0" y="-9525"/>
              <a:ext cx="4332287" cy="671618"/>
            </a:xfrm>
            <a:prstGeom prst="rect">
              <a:avLst/>
            </a:prstGeom>
          </p:spPr>
          <p:txBody>
            <a:bodyPr anchor="t" rtlCol="false" tIns="0" lIns="0" bIns="0" rIns="0"/>
            <a:lstStyle/>
            <a:p>
              <a:pPr algn="l">
                <a:lnSpc>
                  <a:spcPts val="3187"/>
                </a:lnSpc>
              </a:pPr>
              <a:r>
                <a:rPr lang="en-US" sz="2499" b="true">
                  <a:solidFill>
                    <a:srgbClr val="151617"/>
                  </a:solidFill>
                  <a:latin typeface="Montserrat Bold"/>
                  <a:ea typeface="Montserrat Bold"/>
                  <a:cs typeface="Montserrat Bold"/>
                  <a:sym typeface="Montserrat Bold"/>
                </a:rPr>
                <a:t>Rohit Nair P</a:t>
              </a:r>
            </a:p>
          </p:txBody>
        </p:sp>
      </p:grpSp>
      <p:grpSp>
        <p:nvGrpSpPr>
          <p:cNvPr name="Group 38" id="38"/>
          <p:cNvGrpSpPr/>
          <p:nvPr/>
        </p:nvGrpSpPr>
        <p:grpSpPr>
          <a:xfrm rot="0">
            <a:off x="8037165" y="8889652"/>
            <a:ext cx="9071670" cy="415975"/>
            <a:chOff x="0" y="0"/>
            <a:chExt cx="12095560" cy="554633"/>
          </a:xfrm>
        </p:grpSpPr>
        <p:sp>
          <p:nvSpPr>
            <p:cNvPr name="Freeform 39" id="39"/>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40" id="40"/>
            <p:cNvSpPr txBox="true"/>
            <p:nvPr/>
          </p:nvSpPr>
          <p:spPr>
            <a:xfrm>
              <a:off x="0" y="-85725"/>
              <a:ext cx="12095560" cy="640358"/>
            </a:xfrm>
            <a:prstGeom prst="rect">
              <a:avLst/>
            </a:prstGeom>
          </p:spPr>
          <p:txBody>
            <a:bodyPr anchor="t" rtlCol="false" tIns="0" lIns="0" bIns="0" rIns="0"/>
            <a:lstStyle/>
            <a:p>
              <a:pPr algn="l">
                <a:lnSpc>
                  <a:spcPts val="3250"/>
                </a:lnSpc>
              </a:pPr>
              <a:r>
                <a:rPr lang="en-US" sz="2000">
                  <a:solidFill>
                    <a:srgbClr val="151617"/>
                  </a:solidFill>
                  <a:latin typeface="Arimo"/>
                  <a:ea typeface="Arimo"/>
                  <a:cs typeface="Arimo"/>
                  <a:sym typeface="Arimo"/>
                </a:rPr>
                <a:t>Slide design, organization, presentation</a:t>
              </a:r>
            </a:p>
          </p:txBody>
        </p:sp>
      </p:grpSp>
      <p:sp>
        <p:nvSpPr>
          <p:cNvPr name="TextBox 41" id="41"/>
          <p:cNvSpPr txBox="true"/>
          <p:nvPr/>
        </p:nvSpPr>
        <p:spPr>
          <a:xfrm rot="0">
            <a:off x="7763024" y="573801"/>
            <a:ext cx="8641779" cy="788572"/>
          </a:xfrm>
          <a:prstGeom prst="rect">
            <a:avLst/>
          </a:prstGeom>
        </p:spPr>
        <p:txBody>
          <a:bodyPr anchor="t" rtlCol="false" tIns="0" lIns="0" bIns="0" rIns="0">
            <a:spAutoFit/>
          </a:bodyPr>
          <a:lstStyle/>
          <a:p>
            <a:pPr algn="ctr">
              <a:lnSpc>
                <a:spcPts val="6614"/>
              </a:lnSpc>
              <a:spcBef>
                <a:spcPct val="0"/>
              </a:spcBef>
            </a:pPr>
            <a:r>
              <a:rPr lang="en-US" b="true" sz="4061">
                <a:solidFill>
                  <a:srgbClr val="000000"/>
                </a:solidFill>
                <a:latin typeface="Inter Bold"/>
                <a:ea typeface="Inter Bold"/>
                <a:cs typeface="Inter Bold"/>
                <a:sym typeface="Inter Bold"/>
              </a:rPr>
              <a:t>Individual Contributions Summary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DAGmgT6yMbI</dc:identifier>
  <dcterms:modified xsi:type="dcterms:W3CDTF">2011-08-01T06:04:30Z</dcterms:modified>
  <cp:revision>1</cp:revision>
  <dc:title>Benfords-Law-Analysis-of-Crude-Oil-Dataset.pptx</dc:title>
</cp:coreProperties>
</file>